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6B9C-9BE2-B5A9-3024-206E3144E9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F2821A-C909-185B-21E1-03D6AE2A79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B2A1BF-FA5A-A6F8-94B2-1FF93569AE7C}"/>
              </a:ext>
            </a:extLst>
          </p:cNvPr>
          <p:cNvSpPr>
            <a:spLocks noGrp="1"/>
          </p:cNvSpPr>
          <p:nvPr>
            <p:ph type="dt" sz="half" idx="10"/>
          </p:nvPr>
        </p:nvSpPr>
        <p:spPr/>
        <p:txBody>
          <a:bodyPr/>
          <a:lstStyle/>
          <a:p>
            <a:fld id="{719DCADF-B5BC-4B50-8E87-FC89133FDA54}" type="datetimeFigureOut">
              <a:rPr lang="en-IN" smtClean="0"/>
              <a:t>31-07-2024</a:t>
            </a:fld>
            <a:endParaRPr lang="en-IN"/>
          </a:p>
        </p:txBody>
      </p:sp>
      <p:sp>
        <p:nvSpPr>
          <p:cNvPr id="5" name="Footer Placeholder 4">
            <a:extLst>
              <a:ext uri="{FF2B5EF4-FFF2-40B4-BE49-F238E27FC236}">
                <a16:creationId xmlns:a16="http://schemas.microsoft.com/office/drawing/2014/main" id="{933B30F0-8976-0F6F-FFED-876FF309C5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EFFF6B-67AA-68EB-84EC-0B66306A7B4E}"/>
              </a:ext>
            </a:extLst>
          </p:cNvPr>
          <p:cNvSpPr>
            <a:spLocks noGrp="1"/>
          </p:cNvSpPr>
          <p:nvPr>
            <p:ph type="sldNum" sz="quarter" idx="12"/>
          </p:nvPr>
        </p:nvSpPr>
        <p:spPr/>
        <p:txBody>
          <a:bodyPr/>
          <a:lstStyle/>
          <a:p>
            <a:fld id="{64414AF8-E0E7-4485-A16D-14AC4A855DAE}" type="slidenum">
              <a:rPr lang="en-IN" smtClean="0"/>
              <a:t>‹#›</a:t>
            </a:fld>
            <a:endParaRPr lang="en-IN"/>
          </a:p>
        </p:txBody>
      </p:sp>
    </p:spTree>
    <p:extLst>
      <p:ext uri="{BB962C8B-B14F-4D97-AF65-F5344CB8AC3E}">
        <p14:creationId xmlns:p14="http://schemas.microsoft.com/office/powerpoint/2010/main" val="341980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E46AB-2AE1-FDD1-D807-70DD9A1CD1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FF1794-2EC2-F70A-7637-3DCABC06FE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2A49FA-3781-D67D-5B60-967BDDB2D840}"/>
              </a:ext>
            </a:extLst>
          </p:cNvPr>
          <p:cNvSpPr>
            <a:spLocks noGrp="1"/>
          </p:cNvSpPr>
          <p:nvPr>
            <p:ph type="dt" sz="half" idx="10"/>
          </p:nvPr>
        </p:nvSpPr>
        <p:spPr/>
        <p:txBody>
          <a:bodyPr/>
          <a:lstStyle/>
          <a:p>
            <a:fld id="{719DCADF-B5BC-4B50-8E87-FC89133FDA54}" type="datetimeFigureOut">
              <a:rPr lang="en-IN" smtClean="0"/>
              <a:t>31-07-2024</a:t>
            </a:fld>
            <a:endParaRPr lang="en-IN"/>
          </a:p>
        </p:txBody>
      </p:sp>
      <p:sp>
        <p:nvSpPr>
          <p:cNvPr id="5" name="Footer Placeholder 4">
            <a:extLst>
              <a:ext uri="{FF2B5EF4-FFF2-40B4-BE49-F238E27FC236}">
                <a16:creationId xmlns:a16="http://schemas.microsoft.com/office/drawing/2014/main" id="{5524B8CA-D52D-DCDD-04F8-DA1FD14D9B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D11BB9-F232-D7B5-4DB5-E4C814CB8175}"/>
              </a:ext>
            </a:extLst>
          </p:cNvPr>
          <p:cNvSpPr>
            <a:spLocks noGrp="1"/>
          </p:cNvSpPr>
          <p:nvPr>
            <p:ph type="sldNum" sz="quarter" idx="12"/>
          </p:nvPr>
        </p:nvSpPr>
        <p:spPr/>
        <p:txBody>
          <a:bodyPr/>
          <a:lstStyle/>
          <a:p>
            <a:fld id="{64414AF8-E0E7-4485-A16D-14AC4A855DAE}" type="slidenum">
              <a:rPr lang="en-IN" smtClean="0"/>
              <a:t>‹#›</a:t>
            </a:fld>
            <a:endParaRPr lang="en-IN"/>
          </a:p>
        </p:txBody>
      </p:sp>
    </p:spTree>
    <p:extLst>
      <p:ext uri="{BB962C8B-B14F-4D97-AF65-F5344CB8AC3E}">
        <p14:creationId xmlns:p14="http://schemas.microsoft.com/office/powerpoint/2010/main" val="123001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160C42-5120-D1E4-8967-CA7A584D4B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70170A-35C7-0334-47AD-C7A71730F4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AF76E0-C37F-53C2-A3D9-5898DBC15970}"/>
              </a:ext>
            </a:extLst>
          </p:cNvPr>
          <p:cNvSpPr>
            <a:spLocks noGrp="1"/>
          </p:cNvSpPr>
          <p:nvPr>
            <p:ph type="dt" sz="half" idx="10"/>
          </p:nvPr>
        </p:nvSpPr>
        <p:spPr/>
        <p:txBody>
          <a:bodyPr/>
          <a:lstStyle/>
          <a:p>
            <a:fld id="{719DCADF-B5BC-4B50-8E87-FC89133FDA54}" type="datetimeFigureOut">
              <a:rPr lang="en-IN" smtClean="0"/>
              <a:t>31-07-2024</a:t>
            </a:fld>
            <a:endParaRPr lang="en-IN"/>
          </a:p>
        </p:txBody>
      </p:sp>
      <p:sp>
        <p:nvSpPr>
          <p:cNvPr id="5" name="Footer Placeholder 4">
            <a:extLst>
              <a:ext uri="{FF2B5EF4-FFF2-40B4-BE49-F238E27FC236}">
                <a16:creationId xmlns:a16="http://schemas.microsoft.com/office/drawing/2014/main" id="{FB677666-2AD3-B043-400C-8C63A7F162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F7480D-23B0-5AA3-6ACF-783AFB101CA9}"/>
              </a:ext>
            </a:extLst>
          </p:cNvPr>
          <p:cNvSpPr>
            <a:spLocks noGrp="1"/>
          </p:cNvSpPr>
          <p:nvPr>
            <p:ph type="sldNum" sz="quarter" idx="12"/>
          </p:nvPr>
        </p:nvSpPr>
        <p:spPr/>
        <p:txBody>
          <a:bodyPr/>
          <a:lstStyle/>
          <a:p>
            <a:fld id="{64414AF8-E0E7-4485-A16D-14AC4A855DAE}" type="slidenum">
              <a:rPr lang="en-IN" smtClean="0"/>
              <a:t>‹#›</a:t>
            </a:fld>
            <a:endParaRPr lang="en-IN"/>
          </a:p>
        </p:txBody>
      </p:sp>
    </p:spTree>
    <p:extLst>
      <p:ext uri="{BB962C8B-B14F-4D97-AF65-F5344CB8AC3E}">
        <p14:creationId xmlns:p14="http://schemas.microsoft.com/office/powerpoint/2010/main" val="2967367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C001-E957-95F8-247D-EF6BAC069B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6644EC-2F77-70B4-3A79-A1AB0156C1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879EE8-9349-2CF0-59BE-7013F160FBC9}"/>
              </a:ext>
            </a:extLst>
          </p:cNvPr>
          <p:cNvSpPr>
            <a:spLocks noGrp="1"/>
          </p:cNvSpPr>
          <p:nvPr>
            <p:ph type="dt" sz="half" idx="10"/>
          </p:nvPr>
        </p:nvSpPr>
        <p:spPr/>
        <p:txBody>
          <a:bodyPr/>
          <a:lstStyle/>
          <a:p>
            <a:fld id="{719DCADF-B5BC-4B50-8E87-FC89133FDA54}" type="datetimeFigureOut">
              <a:rPr lang="en-IN" smtClean="0"/>
              <a:t>31-07-2024</a:t>
            </a:fld>
            <a:endParaRPr lang="en-IN"/>
          </a:p>
        </p:txBody>
      </p:sp>
      <p:sp>
        <p:nvSpPr>
          <p:cNvPr id="5" name="Footer Placeholder 4">
            <a:extLst>
              <a:ext uri="{FF2B5EF4-FFF2-40B4-BE49-F238E27FC236}">
                <a16:creationId xmlns:a16="http://schemas.microsoft.com/office/drawing/2014/main" id="{774E0AAD-E6E2-3EC1-B8A8-E057410660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399CAC-2ADD-5503-E6BE-05CCF2DB2FCD}"/>
              </a:ext>
            </a:extLst>
          </p:cNvPr>
          <p:cNvSpPr>
            <a:spLocks noGrp="1"/>
          </p:cNvSpPr>
          <p:nvPr>
            <p:ph type="sldNum" sz="quarter" idx="12"/>
          </p:nvPr>
        </p:nvSpPr>
        <p:spPr/>
        <p:txBody>
          <a:bodyPr/>
          <a:lstStyle/>
          <a:p>
            <a:fld id="{64414AF8-E0E7-4485-A16D-14AC4A855DAE}" type="slidenum">
              <a:rPr lang="en-IN" smtClean="0"/>
              <a:t>‹#›</a:t>
            </a:fld>
            <a:endParaRPr lang="en-IN"/>
          </a:p>
        </p:txBody>
      </p:sp>
    </p:spTree>
    <p:extLst>
      <p:ext uri="{BB962C8B-B14F-4D97-AF65-F5344CB8AC3E}">
        <p14:creationId xmlns:p14="http://schemas.microsoft.com/office/powerpoint/2010/main" val="410340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2F40-9DB6-53FB-43C8-17E4150998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72CE71-6819-8F6B-2455-B66F40D165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C094FA-4670-9FC4-EC36-9A43F87D1FFF}"/>
              </a:ext>
            </a:extLst>
          </p:cNvPr>
          <p:cNvSpPr>
            <a:spLocks noGrp="1"/>
          </p:cNvSpPr>
          <p:nvPr>
            <p:ph type="dt" sz="half" idx="10"/>
          </p:nvPr>
        </p:nvSpPr>
        <p:spPr/>
        <p:txBody>
          <a:bodyPr/>
          <a:lstStyle/>
          <a:p>
            <a:fld id="{719DCADF-B5BC-4B50-8E87-FC89133FDA54}" type="datetimeFigureOut">
              <a:rPr lang="en-IN" smtClean="0"/>
              <a:t>31-07-2024</a:t>
            </a:fld>
            <a:endParaRPr lang="en-IN"/>
          </a:p>
        </p:txBody>
      </p:sp>
      <p:sp>
        <p:nvSpPr>
          <p:cNvPr id="5" name="Footer Placeholder 4">
            <a:extLst>
              <a:ext uri="{FF2B5EF4-FFF2-40B4-BE49-F238E27FC236}">
                <a16:creationId xmlns:a16="http://schemas.microsoft.com/office/drawing/2014/main" id="{DAD3A982-7892-D372-5D90-540412B15B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797D33-3BC7-47E0-5EE1-FC8A92A63B34}"/>
              </a:ext>
            </a:extLst>
          </p:cNvPr>
          <p:cNvSpPr>
            <a:spLocks noGrp="1"/>
          </p:cNvSpPr>
          <p:nvPr>
            <p:ph type="sldNum" sz="quarter" idx="12"/>
          </p:nvPr>
        </p:nvSpPr>
        <p:spPr/>
        <p:txBody>
          <a:bodyPr/>
          <a:lstStyle/>
          <a:p>
            <a:fld id="{64414AF8-E0E7-4485-A16D-14AC4A855DAE}" type="slidenum">
              <a:rPr lang="en-IN" smtClean="0"/>
              <a:t>‹#›</a:t>
            </a:fld>
            <a:endParaRPr lang="en-IN"/>
          </a:p>
        </p:txBody>
      </p:sp>
    </p:spTree>
    <p:extLst>
      <p:ext uri="{BB962C8B-B14F-4D97-AF65-F5344CB8AC3E}">
        <p14:creationId xmlns:p14="http://schemas.microsoft.com/office/powerpoint/2010/main" val="3000558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5584-30DE-D055-7876-D683F443D6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7E06A5-C245-6EA8-3D08-A4DF648389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CB5F1F2-DCE0-7E39-5BEB-8577A032A7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83AC8D-EAE1-9696-91B7-02123E52141C}"/>
              </a:ext>
            </a:extLst>
          </p:cNvPr>
          <p:cNvSpPr>
            <a:spLocks noGrp="1"/>
          </p:cNvSpPr>
          <p:nvPr>
            <p:ph type="dt" sz="half" idx="10"/>
          </p:nvPr>
        </p:nvSpPr>
        <p:spPr/>
        <p:txBody>
          <a:bodyPr/>
          <a:lstStyle/>
          <a:p>
            <a:fld id="{719DCADF-B5BC-4B50-8E87-FC89133FDA54}" type="datetimeFigureOut">
              <a:rPr lang="en-IN" smtClean="0"/>
              <a:t>31-07-2024</a:t>
            </a:fld>
            <a:endParaRPr lang="en-IN"/>
          </a:p>
        </p:txBody>
      </p:sp>
      <p:sp>
        <p:nvSpPr>
          <p:cNvPr id="6" name="Footer Placeholder 5">
            <a:extLst>
              <a:ext uri="{FF2B5EF4-FFF2-40B4-BE49-F238E27FC236}">
                <a16:creationId xmlns:a16="http://schemas.microsoft.com/office/drawing/2014/main" id="{7C8B0BD0-35ED-3AF6-6007-6F9C19842A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472C6A-DDC7-0704-66B0-86F8A9350084}"/>
              </a:ext>
            </a:extLst>
          </p:cNvPr>
          <p:cNvSpPr>
            <a:spLocks noGrp="1"/>
          </p:cNvSpPr>
          <p:nvPr>
            <p:ph type="sldNum" sz="quarter" idx="12"/>
          </p:nvPr>
        </p:nvSpPr>
        <p:spPr/>
        <p:txBody>
          <a:bodyPr/>
          <a:lstStyle/>
          <a:p>
            <a:fld id="{64414AF8-E0E7-4485-A16D-14AC4A855DAE}" type="slidenum">
              <a:rPr lang="en-IN" smtClean="0"/>
              <a:t>‹#›</a:t>
            </a:fld>
            <a:endParaRPr lang="en-IN"/>
          </a:p>
        </p:txBody>
      </p:sp>
    </p:spTree>
    <p:extLst>
      <p:ext uri="{BB962C8B-B14F-4D97-AF65-F5344CB8AC3E}">
        <p14:creationId xmlns:p14="http://schemas.microsoft.com/office/powerpoint/2010/main" val="414653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02313-E90E-E379-CA2F-4A73DDBB9B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17CFFD-AD32-506C-D097-07C2B9AF49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9BECCF-2A7F-0BF8-6AC6-AE08A8FD9E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E2A51FF-1B77-05F6-8732-098ED1311F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6FF99C-AE3F-8C72-B022-FCF8A3BF69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D338106-58B2-4CE3-D954-762E93AEA6DB}"/>
              </a:ext>
            </a:extLst>
          </p:cNvPr>
          <p:cNvSpPr>
            <a:spLocks noGrp="1"/>
          </p:cNvSpPr>
          <p:nvPr>
            <p:ph type="dt" sz="half" idx="10"/>
          </p:nvPr>
        </p:nvSpPr>
        <p:spPr/>
        <p:txBody>
          <a:bodyPr/>
          <a:lstStyle/>
          <a:p>
            <a:fld id="{719DCADF-B5BC-4B50-8E87-FC89133FDA54}" type="datetimeFigureOut">
              <a:rPr lang="en-IN" smtClean="0"/>
              <a:t>31-07-2024</a:t>
            </a:fld>
            <a:endParaRPr lang="en-IN"/>
          </a:p>
        </p:txBody>
      </p:sp>
      <p:sp>
        <p:nvSpPr>
          <p:cNvPr id="8" name="Footer Placeholder 7">
            <a:extLst>
              <a:ext uri="{FF2B5EF4-FFF2-40B4-BE49-F238E27FC236}">
                <a16:creationId xmlns:a16="http://schemas.microsoft.com/office/drawing/2014/main" id="{CA30686E-899E-E9C3-C21F-C45DCF03CB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9BA87F-8B20-0D57-CF1A-5398496CD4F5}"/>
              </a:ext>
            </a:extLst>
          </p:cNvPr>
          <p:cNvSpPr>
            <a:spLocks noGrp="1"/>
          </p:cNvSpPr>
          <p:nvPr>
            <p:ph type="sldNum" sz="quarter" idx="12"/>
          </p:nvPr>
        </p:nvSpPr>
        <p:spPr/>
        <p:txBody>
          <a:bodyPr/>
          <a:lstStyle/>
          <a:p>
            <a:fld id="{64414AF8-E0E7-4485-A16D-14AC4A855DAE}" type="slidenum">
              <a:rPr lang="en-IN" smtClean="0"/>
              <a:t>‹#›</a:t>
            </a:fld>
            <a:endParaRPr lang="en-IN"/>
          </a:p>
        </p:txBody>
      </p:sp>
    </p:spTree>
    <p:extLst>
      <p:ext uri="{BB962C8B-B14F-4D97-AF65-F5344CB8AC3E}">
        <p14:creationId xmlns:p14="http://schemas.microsoft.com/office/powerpoint/2010/main" val="1165672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F72C-AFDA-5999-EBE4-BBE308A38D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BEF56A5-96C7-BB2F-CBA1-6347D68EA629}"/>
              </a:ext>
            </a:extLst>
          </p:cNvPr>
          <p:cNvSpPr>
            <a:spLocks noGrp="1"/>
          </p:cNvSpPr>
          <p:nvPr>
            <p:ph type="dt" sz="half" idx="10"/>
          </p:nvPr>
        </p:nvSpPr>
        <p:spPr/>
        <p:txBody>
          <a:bodyPr/>
          <a:lstStyle/>
          <a:p>
            <a:fld id="{719DCADF-B5BC-4B50-8E87-FC89133FDA54}" type="datetimeFigureOut">
              <a:rPr lang="en-IN" smtClean="0"/>
              <a:t>31-07-2024</a:t>
            </a:fld>
            <a:endParaRPr lang="en-IN"/>
          </a:p>
        </p:txBody>
      </p:sp>
      <p:sp>
        <p:nvSpPr>
          <p:cNvPr id="4" name="Footer Placeholder 3">
            <a:extLst>
              <a:ext uri="{FF2B5EF4-FFF2-40B4-BE49-F238E27FC236}">
                <a16:creationId xmlns:a16="http://schemas.microsoft.com/office/drawing/2014/main" id="{03EC00F4-A5ED-E6DB-9EE6-03B68FFDAC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F815722-3B80-90C1-E17D-4B9E0B64BD34}"/>
              </a:ext>
            </a:extLst>
          </p:cNvPr>
          <p:cNvSpPr>
            <a:spLocks noGrp="1"/>
          </p:cNvSpPr>
          <p:nvPr>
            <p:ph type="sldNum" sz="quarter" idx="12"/>
          </p:nvPr>
        </p:nvSpPr>
        <p:spPr/>
        <p:txBody>
          <a:bodyPr/>
          <a:lstStyle/>
          <a:p>
            <a:fld id="{64414AF8-E0E7-4485-A16D-14AC4A855DAE}" type="slidenum">
              <a:rPr lang="en-IN" smtClean="0"/>
              <a:t>‹#›</a:t>
            </a:fld>
            <a:endParaRPr lang="en-IN"/>
          </a:p>
        </p:txBody>
      </p:sp>
    </p:spTree>
    <p:extLst>
      <p:ext uri="{BB962C8B-B14F-4D97-AF65-F5344CB8AC3E}">
        <p14:creationId xmlns:p14="http://schemas.microsoft.com/office/powerpoint/2010/main" val="272281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418501-986E-4DB4-D464-F17CDC4C974A}"/>
              </a:ext>
            </a:extLst>
          </p:cNvPr>
          <p:cNvSpPr>
            <a:spLocks noGrp="1"/>
          </p:cNvSpPr>
          <p:nvPr>
            <p:ph type="dt" sz="half" idx="10"/>
          </p:nvPr>
        </p:nvSpPr>
        <p:spPr/>
        <p:txBody>
          <a:bodyPr/>
          <a:lstStyle/>
          <a:p>
            <a:fld id="{719DCADF-B5BC-4B50-8E87-FC89133FDA54}" type="datetimeFigureOut">
              <a:rPr lang="en-IN" smtClean="0"/>
              <a:t>31-07-2024</a:t>
            </a:fld>
            <a:endParaRPr lang="en-IN"/>
          </a:p>
        </p:txBody>
      </p:sp>
      <p:sp>
        <p:nvSpPr>
          <p:cNvPr id="3" name="Footer Placeholder 2">
            <a:extLst>
              <a:ext uri="{FF2B5EF4-FFF2-40B4-BE49-F238E27FC236}">
                <a16:creationId xmlns:a16="http://schemas.microsoft.com/office/drawing/2014/main" id="{F3AE4558-4835-C047-C1F9-BABB84484C1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6398CFD-23E2-36BC-D39B-50D2A35279C0}"/>
              </a:ext>
            </a:extLst>
          </p:cNvPr>
          <p:cNvSpPr>
            <a:spLocks noGrp="1"/>
          </p:cNvSpPr>
          <p:nvPr>
            <p:ph type="sldNum" sz="quarter" idx="12"/>
          </p:nvPr>
        </p:nvSpPr>
        <p:spPr/>
        <p:txBody>
          <a:bodyPr/>
          <a:lstStyle/>
          <a:p>
            <a:fld id="{64414AF8-E0E7-4485-A16D-14AC4A855DAE}" type="slidenum">
              <a:rPr lang="en-IN" smtClean="0"/>
              <a:t>‹#›</a:t>
            </a:fld>
            <a:endParaRPr lang="en-IN"/>
          </a:p>
        </p:txBody>
      </p:sp>
    </p:spTree>
    <p:extLst>
      <p:ext uri="{BB962C8B-B14F-4D97-AF65-F5344CB8AC3E}">
        <p14:creationId xmlns:p14="http://schemas.microsoft.com/office/powerpoint/2010/main" val="69018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C5AE-83E6-395F-AD59-7C615792AD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1211CC-D408-64C3-D19F-718EACA7E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DD8D81-C725-0273-2733-631E4B86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EAC38-28DA-84AD-E4B3-1581E6A1614D}"/>
              </a:ext>
            </a:extLst>
          </p:cNvPr>
          <p:cNvSpPr>
            <a:spLocks noGrp="1"/>
          </p:cNvSpPr>
          <p:nvPr>
            <p:ph type="dt" sz="half" idx="10"/>
          </p:nvPr>
        </p:nvSpPr>
        <p:spPr/>
        <p:txBody>
          <a:bodyPr/>
          <a:lstStyle/>
          <a:p>
            <a:fld id="{719DCADF-B5BC-4B50-8E87-FC89133FDA54}" type="datetimeFigureOut">
              <a:rPr lang="en-IN" smtClean="0"/>
              <a:t>31-07-2024</a:t>
            </a:fld>
            <a:endParaRPr lang="en-IN"/>
          </a:p>
        </p:txBody>
      </p:sp>
      <p:sp>
        <p:nvSpPr>
          <p:cNvPr id="6" name="Footer Placeholder 5">
            <a:extLst>
              <a:ext uri="{FF2B5EF4-FFF2-40B4-BE49-F238E27FC236}">
                <a16:creationId xmlns:a16="http://schemas.microsoft.com/office/drawing/2014/main" id="{DB806D54-47EF-3FCB-936A-BC5A85AFCB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023C09-56BB-3DA1-2E6E-D9CD5841A758}"/>
              </a:ext>
            </a:extLst>
          </p:cNvPr>
          <p:cNvSpPr>
            <a:spLocks noGrp="1"/>
          </p:cNvSpPr>
          <p:nvPr>
            <p:ph type="sldNum" sz="quarter" idx="12"/>
          </p:nvPr>
        </p:nvSpPr>
        <p:spPr/>
        <p:txBody>
          <a:bodyPr/>
          <a:lstStyle/>
          <a:p>
            <a:fld id="{64414AF8-E0E7-4485-A16D-14AC4A855DAE}" type="slidenum">
              <a:rPr lang="en-IN" smtClean="0"/>
              <a:t>‹#›</a:t>
            </a:fld>
            <a:endParaRPr lang="en-IN"/>
          </a:p>
        </p:txBody>
      </p:sp>
    </p:spTree>
    <p:extLst>
      <p:ext uri="{BB962C8B-B14F-4D97-AF65-F5344CB8AC3E}">
        <p14:creationId xmlns:p14="http://schemas.microsoft.com/office/powerpoint/2010/main" val="2720199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5CF7-232D-7CF4-88AE-447AA01F00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3CF285E-B4ED-CE82-5F89-47D0C3338A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2E3A3C5-4D36-2792-F510-A357DBBF3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50C7B3-E5E6-95E8-9E74-D615D6065728}"/>
              </a:ext>
            </a:extLst>
          </p:cNvPr>
          <p:cNvSpPr>
            <a:spLocks noGrp="1"/>
          </p:cNvSpPr>
          <p:nvPr>
            <p:ph type="dt" sz="half" idx="10"/>
          </p:nvPr>
        </p:nvSpPr>
        <p:spPr/>
        <p:txBody>
          <a:bodyPr/>
          <a:lstStyle/>
          <a:p>
            <a:fld id="{719DCADF-B5BC-4B50-8E87-FC89133FDA54}" type="datetimeFigureOut">
              <a:rPr lang="en-IN" smtClean="0"/>
              <a:t>31-07-2024</a:t>
            </a:fld>
            <a:endParaRPr lang="en-IN"/>
          </a:p>
        </p:txBody>
      </p:sp>
      <p:sp>
        <p:nvSpPr>
          <p:cNvPr id="6" name="Footer Placeholder 5">
            <a:extLst>
              <a:ext uri="{FF2B5EF4-FFF2-40B4-BE49-F238E27FC236}">
                <a16:creationId xmlns:a16="http://schemas.microsoft.com/office/drawing/2014/main" id="{8342F496-61BC-FA03-7D82-10C9B8D551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9E884A-8C65-13B7-C93F-61A75E3B436C}"/>
              </a:ext>
            </a:extLst>
          </p:cNvPr>
          <p:cNvSpPr>
            <a:spLocks noGrp="1"/>
          </p:cNvSpPr>
          <p:nvPr>
            <p:ph type="sldNum" sz="quarter" idx="12"/>
          </p:nvPr>
        </p:nvSpPr>
        <p:spPr/>
        <p:txBody>
          <a:bodyPr/>
          <a:lstStyle/>
          <a:p>
            <a:fld id="{64414AF8-E0E7-4485-A16D-14AC4A855DAE}" type="slidenum">
              <a:rPr lang="en-IN" smtClean="0"/>
              <a:t>‹#›</a:t>
            </a:fld>
            <a:endParaRPr lang="en-IN"/>
          </a:p>
        </p:txBody>
      </p:sp>
    </p:spTree>
    <p:extLst>
      <p:ext uri="{BB962C8B-B14F-4D97-AF65-F5344CB8AC3E}">
        <p14:creationId xmlns:p14="http://schemas.microsoft.com/office/powerpoint/2010/main" val="3714649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DED997-8D79-78D4-4C15-622CAF22B5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4FF5711-040E-4938-603B-9F58F8A81E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489ED0-551F-4B86-1DDA-977A542C3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9DCADF-B5BC-4B50-8E87-FC89133FDA54}" type="datetimeFigureOut">
              <a:rPr lang="en-IN" smtClean="0"/>
              <a:t>31-07-2024</a:t>
            </a:fld>
            <a:endParaRPr lang="en-IN"/>
          </a:p>
        </p:txBody>
      </p:sp>
      <p:sp>
        <p:nvSpPr>
          <p:cNvPr id="5" name="Footer Placeholder 4">
            <a:extLst>
              <a:ext uri="{FF2B5EF4-FFF2-40B4-BE49-F238E27FC236}">
                <a16:creationId xmlns:a16="http://schemas.microsoft.com/office/drawing/2014/main" id="{667F4F6F-729A-81AD-D2A0-A7C7B943B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847D5AB-701C-9956-6F0B-04E315A43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14AF8-E0E7-4485-A16D-14AC4A855DAE}" type="slidenum">
              <a:rPr lang="en-IN" smtClean="0"/>
              <a:t>‹#›</a:t>
            </a:fld>
            <a:endParaRPr lang="en-IN"/>
          </a:p>
        </p:txBody>
      </p:sp>
    </p:spTree>
    <p:extLst>
      <p:ext uri="{BB962C8B-B14F-4D97-AF65-F5344CB8AC3E}">
        <p14:creationId xmlns:p14="http://schemas.microsoft.com/office/powerpoint/2010/main" val="522675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datacamp.com/tutorial/streamlit"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simplilearn.com/tutorials/machine-learning-tutorial/how-to-create-a-fake-news-detection-system" TargetMode="External"/><Relationship Id="rId5" Type="http://schemas.openxmlformats.org/officeDocument/2006/relationships/hyperlink" Target="https://www.datacamp.com/tutorial/wordcloud-python" TargetMode="External"/><Relationship Id="rId4" Type="http://schemas.openxmlformats.org/officeDocument/2006/relationships/hyperlink" Target="https://realpython.com/nltk-nlp-pyth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F1DF7-E8F9-F241-A8EF-0C2D69B7BC3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F16EE1B-4FEA-D1AC-714C-B79591725035}"/>
              </a:ext>
            </a:extLst>
          </p:cNvPr>
          <p:cNvSpPr>
            <a:spLocks noGrp="1"/>
          </p:cNvSpPr>
          <p:nvPr>
            <p:ph type="subTitle" idx="1"/>
          </p:nvPr>
        </p:nvSpPr>
        <p:spPr/>
        <p:txBody>
          <a:bodyPr/>
          <a:lstStyle/>
          <a:p>
            <a:endParaRPr lang="en-IN" dirty="0"/>
          </a:p>
        </p:txBody>
      </p:sp>
      <p:pic>
        <p:nvPicPr>
          <p:cNvPr id="5" name="Picture 4" descr="PPT Admission Drive 2021-22-final-2_Page_01.jpg">
            <a:extLst>
              <a:ext uri="{FF2B5EF4-FFF2-40B4-BE49-F238E27FC236}">
                <a16:creationId xmlns:a16="http://schemas.microsoft.com/office/drawing/2014/main" id="{287DF17D-76B0-A471-3C66-BB096C431CEB}"/>
              </a:ext>
            </a:extLst>
          </p:cNvPr>
          <p:cNvPicPr>
            <a:picLocks noChangeAspect="1"/>
          </p:cNvPicPr>
          <p:nvPr/>
        </p:nvPicPr>
        <p:blipFill>
          <a:blip r:embed="rId2"/>
          <a:stretch>
            <a:fillRect/>
          </a:stretch>
        </p:blipFill>
        <p:spPr>
          <a:xfrm>
            <a:off x="0" y="0"/>
            <a:ext cx="12192000" cy="6850383"/>
          </a:xfrm>
          <a:prstGeom prst="rect">
            <a:avLst/>
          </a:prstGeom>
        </p:spPr>
      </p:pic>
    </p:spTree>
    <p:extLst>
      <p:ext uri="{BB962C8B-B14F-4D97-AF65-F5344CB8AC3E}">
        <p14:creationId xmlns:p14="http://schemas.microsoft.com/office/powerpoint/2010/main" val="77840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510DD5B-FBEF-4FEA-56D9-2D1FE19FB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3" name="Picture 2">
            <a:extLst>
              <a:ext uri="{FF2B5EF4-FFF2-40B4-BE49-F238E27FC236}">
                <a16:creationId xmlns:a16="http://schemas.microsoft.com/office/drawing/2014/main" id="{C9F327E8-16DE-C966-A394-6BF2B0A74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86" y="120778"/>
            <a:ext cx="5390627" cy="776115"/>
          </a:xfrm>
          <a:prstGeom prst="rect">
            <a:avLst/>
          </a:prstGeom>
        </p:spPr>
      </p:pic>
      <p:pic>
        <p:nvPicPr>
          <p:cNvPr id="7" name="Picture 6">
            <a:extLst>
              <a:ext uri="{FF2B5EF4-FFF2-40B4-BE49-F238E27FC236}">
                <a16:creationId xmlns:a16="http://schemas.microsoft.com/office/drawing/2014/main" id="{74D656EA-7FB3-5A78-3020-65ACF1567B30}"/>
              </a:ext>
            </a:extLst>
          </p:cNvPr>
          <p:cNvPicPr>
            <a:picLocks noChangeAspect="1"/>
          </p:cNvPicPr>
          <p:nvPr/>
        </p:nvPicPr>
        <p:blipFill>
          <a:blip r:embed="rId4"/>
          <a:stretch>
            <a:fillRect/>
          </a:stretch>
        </p:blipFill>
        <p:spPr>
          <a:xfrm>
            <a:off x="0" y="1045055"/>
            <a:ext cx="3706761" cy="2472497"/>
          </a:xfrm>
          <a:prstGeom prst="rect">
            <a:avLst/>
          </a:prstGeom>
        </p:spPr>
      </p:pic>
      <p:pic>
        <p:nvPicPr>
          <p:cNvPr id="10" name="Picture 9">
            <a:extLst>
              <a:ext uri="{FF2B5EF4-FFF2-40B4-BE49-F238E27FC236}">
                <a16:creationId xmlns:a16="http://schemas.microsoft.com/office/drawing/2014/main" id="{6B0AB78A-1522-3359-B069-A2E5697C5245}"/>
              </a:ext>
            </a:extLst>
          </p:cNvPr>
          <p:cNvPicPr>
            <a:picLocks noChangeAspect="1"/>
          </p:cNvPicPr>
          <p:nvPr/>
        </p:nvPicPr>
        <p:blipFill>
          <a:blip r:embed="rId5"/>
          <a:stretch>
            <a:fillRect/>
          </a:stretch>
        </p:blipFill>
        <p:spPr>
          <a:xfrm>
            <a:off x="0" y="3588774"/>
            <a:ext cx="3706761" cy="3055475"/>
          </a:xfrm>
          <a:prstGeom prst="rect">
            <a:avLst/>
          </a:prstGeom>
        </p:spPr>
      </p:pic>
      <p:pic>
        <p:nvPicPr>
          <p:cNvPr id="12" name="Picture 11">
            <a:extLst>
              <a:ext uri="{FF2B5EF4-FFF2-40B4-BE49-F238E27FC236}">
                <a16:creationId xmlns:a16="http://schemas.microsoft.com/office/drawing/2014/main" id="{F6F16DA3-155E-4F6E-995D-97CAC9501406}"/>
              </a:ext>
            </a:extLst>
          </p:cNvPr>
          <p:cNvPicPr>
            <a:picLocks noChangeAspect="1"/>
          </p:cNvPicPr>
          <p:nvPr/>
        </p:nvPicPr>
        <p:blipFill>
          <a:blip r:embed="rId6"/>
          <a:stretch>
            <a:fillRect/>
          </a:stretch>
        </p:blipFill>
        <p:spPr>
          <a:xfrm>
            <a:off x="3761021" y="1045055"/>
            <a:ext cx="3141223" cy="5599194"/>
          </a:xfrm>
          <a:prstGeom prst="rect">
            <a:avLst/>
          </a:prstGeom>
        </p:spPr>
      </p:pic>
      <p:sp>
        <p:nvSpPr>
          <p:cNvPr id="13" name="Title 1">
            <a:extLst>
              <a:ext uri="{FF2B5EF4-FFF2-40B4-BE49-F238E27FC236}">
                <a16:creationId xmlns:a16="http://schemas.microsoft.com/office/drawing/2014/main" id="{2B307889-A41A-7716-603C-F2A3D4694695}"/>
              </a:ext>
            </a:extLst>
          </p:cNvPr>
          <p:cNvSpPr txBox="1">
            <a:spLocks/>
          </p:cNvSpPr>
          <p:nvPr/>
        </p:nvSpPr>
        <p:spPr>
          <a:xfrm>
            <a:off x="7079226" y="1045055"/>
            <a:ext cx="5034116" cy="610997"/>
          </a:xfrm>
          <a:prstGeom prst="rect">
            <a:avLst/>
          </a:prstGeo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dirty="0">
                <a:latin typeface="Times New Roman" panose="02020603050405020304" pitchFamily="18" charset="0"/>
                <a:cs typeface="Times New Roman" panose="02020603050405020304" pitchFamily="18" charset="0"/>
              </a:rPr>
              <a:t>Data Pre - Processing</a:t>
            </a:r>
            <a:endParaRPr lang="en-IN" sz="36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D403CBF-4169-717D-D452-6AC2728431EB}"/>
              </a:ext>
            </a:extLst>
          </p:cNvPr>
          <p:cNvSpPr txBox="1"/>
          <p:nvPr/>
        </p:nvSpPr>
        <p:spPr>
          <a:xfrm>
            <a:off x="7079226" y="1841191"/>
            <a:ext cx="5034116" cy="4401205"/>
          </a:xfrm>
          <a:prstGeom prst="rect">
            <a:avLst/>
          </a:prstGeom>
          <a:noFill/>
        </p:spPr>
        <p:txBody>
          <a:bodyPr wrap="square" rtlCol="0">
            <a:spAutoFit/>
          </a:bodyPr>
          <a:lstStyle/>
          <a:p>
            <a:pPr marL="0" indent="0">
              <a:buNone/>
            </a:pPr>
            <a:r>
              <a:rPr lang="en-US" sz="2000" b="1" dirty="0">
                <a:solidFill>
                  <a:srgbClr val="002060"/>
                </a:solidFill>
                <a:latin typeface="Times New Roman" panose="02020603050405020304" pitchFamily="18" charset="0"/>
                <a:cs typeface="Times New Roman" panose="02020603050405020304" pitchFamily="18" charset="0"/>
              </a:rPr>
              <a:t>The dataset has undergone some processing, and those are –</a:t>
            </a:r>
          </a:p>
          <a:p>
            <a:pPr marL="0" indent="0">
              <a:buNone/>
            </a:pPr>
            <a:endParaRPr lang="en-US" sz="2000" b="1" dirty="0">
              <a:solidFill>
                <a:srgbClr val="00206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solidFill>
                  <a:srgbClr val="002060"/>
                </a:solidFill>
                <a:latin typeface="Times New Roman" panose="02020603050405020304" pitchFamily="18" charset="0"/>
                <a:cs typeface="Times New Roman" panose="02020603050405020304" pitchFamily="18" charset="0"/>
              </a:rPr>
              <a:t>Removed 10 rows from both the true.csv and fake.csv file for the manual testing and then merged both the datasets to get them shuffled for further.</a:t>
            </a:r>
          </a:p>
          <a:p>
            <a:pPr>
              <a:buFont typeface="Wingdings" panose="05000000000000000000" pitchFamily="2" charset="2"/>
              <a:buChar char="§"/>
            </a:pPr>
            <a:endParaRPr lang="en-US" sz="2000" b="1" dirty="0">
              <a:solidFill>
                <a:srgbClr val="00206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solidFill>
                  <a:srgbClr val="002060"/>
                </a:solidFill>
                <a:latin typeface="Times New Roman" panose="02020603050405020304" pitchFamily="18" charset="0"/>
                <a:cs typeface="Times New Roman" panose="02020603050405020304" pitchFamily="18" charset="0"/>
              </a:rPr>
              <a:t>I have cleaned the text by eliminating punctuation and stop words or changed the text accordingly for the evaluation.</a:t>
            </a:r>
          </a:p>
          <a:p>
            <a:pPr marL="342900" indent="-342900">
              <a:buFont typeface="Arial" panose="020B0604020202020204" pitchFamily="34" charset="0"/>
              <a:buChar char="•"/>
            </a:pPr>
            <a:endParaRPr lang="en-US" sz="2000" b="1" dirty="0">
              <a:solidFill>
                <a:srgbClr val="00206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solidFill>
                  <a:srgbClr val="002060"/>
                </a:solidFill>
                <a:latin typeface="Times New Roman" panose="02020603050405020304" pitchFamily="18" charset="0"/>
                <a:cs typeface="Times New Roman" panose="02020603050405020304" pitchFamily="18" charset="0"/>
              </a:rPr>
              <a:t>Dropped unnecessary columns such as date and title.</a:t>
            </a:r>
            <a:endParaRPr lang="en-IN"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08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510DD5B-FBEF-4FEA-56D9-2D1FE19FB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3" name="Picture 2">
            <a:extLst>
              <a:ext uri="{FF2B5EF4-FFF2-40B4-BE49-F238E27FC236}">
                <a16:creationId xmlns:a16="http://schemas.microsoft.com/office/drawing/2014/main" id="{C9F327E8-16DE-C966-A394-6BF2B0A74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86" y="120778"/>
            <a:ext cx="5390627" cy="776115"/>
          </a:xfrm>
          <a:prstGeom prst="rect">
            <a:avLst/>
          </a:prstGeom>
        </p:spPr>
      </p:pic>
      <p:sp>
        <p:nvSpPr>
          <p:cNvPr id="5" name="Title 1">
            <a:extLst>
              <a:ext uri="{FF2B5EF4-FFF2-40B4-BE49-F238E27FC236}">
                <a16:creationId xmlns:a16="http://schemas.microsoft.com/office/drawing/2014/main" id="{41F4D511-3AF2-A1C7-77AC-3CDE27BA9AFE}"/>
              </a:ext>
            </a:extLst>
          </p:cNvPr>
          <p:cNvSpPr txBox="1">
            <a:spLocks/>
          </p:cNvSpPr>
          <p:nvPr/>
        </p:nvSpPr>
        <p:spPr>
          <a:xfrm>
            <a:off x="4044086" y="1015938"/>
            <a:ext cx="4103825" cy="610997"/>
          </a:xfrm>
          <a:prstGeom prst="rect">
            <a:avLst/>
          </a:prstGeo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000" dirty="0">
                <a:latin typeface="Times New Roman" panose="02020603050405020304" pitchFamily="18" charset="0"/>
                <a:cs typeface="Times New Roman" panose="02020603050405020304" pitchFamily="18" charset="0"/>
              </a:rPr>
              <a:t>Data Visualization</a:t>
            </a:r>
            <a:endParaRPr lang="en-IN" sz="4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ED03CE5-A13E-93A4-6A3B-FBB98C796D2A}"/>
              </a:ext>
            </a:extLst>
          </p:cNvPr>
          <p:cNvPicPr>
            <a:picLocks noChangeAspect="1"/>
          </p:cNvPicPr>
          <p:nvPr/>
        </p:nvPicPr>
        <p:blipFill rotWithShape="1">
          <a:blip r:embed="rId4"/>
          <a:srcRect l="5195" r="24511"/>
          <a:stretch/>
        </p:blipFill>
        <p:spPr>
          <a:xfrm>
            <a:off x="168724" y="2455519"/>
            <a:ext cx="5705297" cy="3787620"/>
          </a:xfrm>
          <a:prstGeom prst="rect">
            <a:avLst/>
          </a:prstGeom>
        </p:spPr>
      </p:pic>
      <p:pic>
        <p:nvPicPr>
          <p:cNvPr id="9" name="Picture 8">
            <a:extLst>
              <a:ext uri="{FF2B5EF4-FFF2-40B4-BE49-F238E27FC236}">
                <a16:creationId xmlns:a16="http://schemas.microsoft.com/office/drawing/2014/main" id="{532FDB66-9110-26A9-7176-38794FE35C77}"/>
              </a:ext>
            </a:extLst>
          </p:cNvPr>
          <p:cNvPicPr>
            <a:picLocks noChangeAspect="1"/>
          </p:cNvPicPr>
          <p:nvPr/>
        </p:nvPicPr>
        <p:blipFill>
          <a:blip r:embed="rId5"/>
          <a:stretch>
            <a:fillRect/>
          </a:stretch>
        </p:blipFill>
        <p:spPr>
          <a:xfrm>
            <a:off x="6095998" y="2455520"/>
            <a:ext cx="5829525" cy="3787620"/>
          </a:xfrm>
          <a:prstGeom prst="rect">
            <a:avLst/>
          </a:prstGeom>
        </p:spPr>
      </p:pic>
      <p:sp>
        <p:nvSpPr>
          <p:cNvPr id="10" name="Content Placeholder 2">
            <a:extLst>
              <a:ext uri="{FF2B5EF4-FFF2-40B4-BE49-F238E27FC236}">
                <a16:creationId xmlns:a16="http://schemas.microsoft.com/office/drawing/2014/main" id="{54DE65B4-6224-6492-3F0B-7D502E5B672D}"/>
              </a:ext>
            </a:extLst>
          </p:cNvPr>
          <p:cNvSpPr txBox="1">
            <a:spLocks/>
          </p:cNvSpPr>
          <p:nvPr/>
        </p:nvSpPr>
        <p:spPr>
          <a:xfrm>
            <a:off x="2238682" y="1842351"/>
            <a:ext cx="9601200" cy="475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I have done basic visualization task for the data-</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4FE66FC-1129-AB24-822E-D46DAF03021D}"/>
              </a:ext>
            </a:extLst>
          </p:cNvPr>
          <p:cNvSpPr txBox="1"/>
          <p:nvPr/>
        </p:nvSpPr>
        <p:spPr>
          <a:xfrm>
            <a:off x="435203" y="6243139"/>
            <a:ext cx="5550310" cy="338554"/>
          </a:xfrm>
          <a:prstGeom prst="rect">
            <a:avLst/>
          </a:prstGeom>
          <a:noFill/>
        </p:spPr>
        <p:txBody>
          <a:bodyPr wrap="square" rtlCol="0">
            <a:spAutoFit/>
          </a:bodyPr>
          <a:lstStyle/>
          <a:p>
            <a:pPr algn="ctr"/>
            <a:r>
              <a:rPr lang="en-IN" sz="1600" b="1" dirty="0">
                <a:cs typeface="Times New Roman" panose="02020603050405020304" pitchFamily="18" charset="0"/>
              </a:rPr>
              <a:t>Frequency of subject of the news</a:t>
            </a:r>
          </a:p>
        </p:txBody>
      </p:sp>
      <p:sp>
        <p:nvSpPr>
          <p:cNvPr id="12" name="TextBox 11">
            <a:extLst>
              <a:ext uri="{FF2B5EF4-FFF2-40B4-BE49-F238E27FC236}">
                <a16:creationId xmlns:a16="http://schemas.microsoft.com/office/drawing/2014/main" id="{4FD45314-774D-2384-9A70-D814232F83E8}"/>
              </a:ext>
            </a:extLst>
          </p:cNvPr>
          <p:cNvSpPr txBox="1"/>
          <p:nvPr/>
        </p:nvSpPr>
        <p:spPr>
          <a:xfrm>
            <a:off x="6986017" y="6273916"/>
            <a:ext cx="4049485" cy="615553"/>
          </a:xfrm>
          <a:prstGeom prst="rect">
            <a:avLst/>
          </a:prstGeom>
          <a:noFill/>
        </p:spPr>
        <p:txBody>
          <a:bodyPr wrap="square" rtlCol="0">
            <a:spAutoFit/>
          </a:bodyPr>
          <a:lstStyle/>
          <a:p>
            <a:pPr algn="ctr"/>
            <a:r>
              <a:rPr lang="en-US" sz="1600" b="1" dirty="0"/>
              <a:t>Comparison of Fake and Real news</a:t>
            </a:r>
            <a:endParaRPr lang="en-IN" sz="1600" b="1" dirty="0"/>
          </a:p>
          <a:p>
            <a:pPr algn="ctr"/>
            <a:endParaRPr lang="en-IN" b="1" dirty="0"/>
          </a:p>
        </p:txBody>
      </p:sp>
    </p:spTree>
    <p:extLst>
      <p:ext uri="{BB962C8B-B14F-4D97-AF65-F5344CB8AC3E}">
        <p14:creationId xmlns:p14="http://schemas.microsoft.com/office/powerpoint/2010/main" val="276260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510DD5B-FBEF-4FEA-56D9-2D1FE19FB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3" name="Picture 2">
            <a:extLst>
              <a:ext uri="{FF2B5EF4-FFF2-40B4-BE49-F238E27FC236}">
                <a16:creationId xmlns:a16="http://schemas.microsoft.com/office/drawing/2014/main" id="{C9F327E8-16DE-C966-A394-6BF2B0A74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86" y="120778"/>
            <a:ext cx="5390627" cy="776115"/>
          </a:xfrm>
          <a:prstGeom prst="rect">
            <a:avLst/>
          </a:prstGeom>
        </p:spPr>
      </p:pic>
      <p:sp>
        <p:nvSpPr>
          <p:cNvPr id="5" name="Title 1">
            <a:extLst>
              <a:ext uri="{FF2B5EF4-FFF2-40B4-BE49-F238E27FC236}">
                <a16:creationId xmlns:a16="http://schemas.microsoft.com/office/drawing/2014/main" id="{41F4D511-3AF2-A1C7-77AC-3CDE27BA9AFE}"/>
              </a:ext>
            </a:extLst>
          </p:cNvPr>
          <p:cNvSpPr txBox="1">
            <a:spLocks/>
          </p:cNvSpPr>
          <p:nvPr/>
        </p:nvSpPr>
        <p:spPr>
          <a:xfrm>
            <a:off x="1882876" y="1002722"/>
            <a:ext cx="8426245" cy="610997"/>
          </a:xfrm>
          <a:prstGeom prst="rect">
            <a:avLst/>
          </a:prstGeo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000" dirty="0">
                <a:latin typeface="Times New Roman" panose="02020603050405020304" pitchFamily="18" charset="0"/>
                <a:cs typeface="Times New Roman" panose="02020603050405020304" pitchFamily="18" charset="0"/>
              </a:rPr>
              <a:t>Word Cloud Representation</a:t>
            </a:r>
            <a:endParaRPr lang="en-IN" sz="4000" dirty="0">
              <a:latin typeface="Times New Roman" panose="02020603050405020304" pitchFamily="18" charset="0"/>
              <a:cs typeface="Times New Roman" panose="02020603050405020304" pitchFamily="18" charset="0"/>
            </a:endParaRPr>
          </a:p>
        </p:txBody>
      </p:sp>
      <p:pic>
        <p:nvPicPr>
          <p:cNvPr id="4" name="Content Placeholder 7" descr="A close-up of words">
            <a:extLst>
              <a:ext uri="{FF2B5EF4-FFF2-40B4-BE49-F238E27FC236}">
                <a16:creationId xmlns:a16="http://schemas.microsoft.com/office/drawing/2014/main" id="{7B920CFC-7494-1D40-20E9-B021EBD0B111}"/>
              </a:ext>
            </a:extLst>
          </p:cNvPr>
          <p:cNvPicPr>
            <a:picLocks noChangeAspect="1"/>
          </p:cNvPicPr>
          <p:nvPr/>
        </p:nvPicPr>
        <p:blipFill>
          <a:blip r:embed="rId4"/>
          <a:stretch>
            <a:fillRect/>
          </a:stretch>
        </p:blipFill>
        <p:spPr>
          <a:xfrm>
            <a:off x="61577" y="1848466"/>
            <a:ext cx="6185428" cy="4098220"/>
          </a:xfrm>
          <a:prstGeom prst="rect">
            <a:avLst/>
          </a:prstGeom>
        </p:spPr>
      </p:pic>
      <p:sp>
        <p:nvSpPr>
          <p:cNvPr id="6" name="TextBox 5">
            <a:extLst>
              <a:ext uri="{FF2B5EF4-FFF2-40B4-BE49-F238E27FC236}">
                <a16:creationId xmlns:a16="http://schemas.microsoft.com/office/drawing/2014/main" id="{1FC270D0-E18E-3AB3-AD76-7853CB3DBC30}"/>
              </a:ext>
            </a:extLst>
          </p:cNvPr>
          <p:cNvSpPr txBox="1"/>
          <p:nvPr/>
        </p:nvSpPr>
        <p:spPr>
          <a:xfrm>
            <a:off x="792333" y="6083398"/>
            <a:ext cx="4328808" cy="369332"/>
          </a:xfrm>
          <a:prstGeom prst="rect">
            <a:avLst/>
          </a:prstGeom>
          <a:noFill/>
        </p:spPr>
        <p:txBody>
          <a:bodyPr wrap="square" rtlCol="0">
            <a:spAutoFit/>
          </a:bodyPr>
          <a:lstStyle/>
          <a:p>
            <a:pPr algn="ctr"/>
            <a:r>
              <a:rPr lang="en-US" b="1" dirty="0"/>
              <a:t>Representation for the fake news dataset</a:t>
            </a:r>
            <a:endParaRPr lang="en-IN" b="1" dirty="0"/>
          </a:p>
        </p:txBody>
      </p:sp>
      <p:pic>
        <p:nvPicPr>
          <p:cNvPr id="7" name="Picture 6" descr="A close-up of words">
            <a:extLst>
              <a:ext uri="{FF2B5EF4-FFF2-40B4-BE49-F238E27FC236}">
                <a16:creationId xmlns:a16="http://schemas.microsoft.com/office/drawing/2014/main" id="{32817072-2959-B1C4-BAEA-81A0C2757B27}"/>
              </a:ext>
            </a:extLst>
          </p:cNvPr>
          <p:cNvPicPr>
            <a:picLocks noChangeAspect="1"/>
          </p:cNvPicPr>
          <p:nvPr/>
        </p:nvPicPr>
        <p:blipFill>
          <a:blip r:embed="rId5"/>
          <a:stretch>
            <a:fillRect/>
          </a:stretch>
        </p:blipFill>
        <p:spPr>
          <a:xfrm>
            <a:off x="6393338" y="1862372"/>
            <a:ext cx="5798662" cy="4084314"/>
          </a:xfrm>
          <a:prstGeom prst="rect">
            <a:avLst/>
          </a:prstGeom>
        </p:spPr>
      </p:pic>
      <p:sp>
        <p:nvSpPr>
          <p:cNvPr id="13" name="TextBox 12">
            <a:extLst>
              <a:ext uri="{FF2B5EF4-FFF2-40B4-BE49-F238E27FC236}">
                <a16:creationId xmlns:a16="http://schemas.microsoft.com/office/drawing/2014/main" id="{2C020F94-201C-57B6-3164-1BF921104540}"/>
              </a:ext>
            </a:extLst>
          </p:cNvPr>
          <p:cNvSpPr txBox="1"/>
          <p:nvPr/>
        </p:nvSpPr>
        <p:spPr>
          <a:xfrm>
            <a:off x="6826097" y="6083398"/>
            <a:ext cx="4494179" cy="369332"/>
          </a:xfrm>
          <a:prstGeom prst="rect">
            <a:avLst/>
          </a:prstGeom>
          <a:noFill/>
        </p:spPr>
        <p:txBody>
          <a:bodyPr wrap="square" rtlCol="0">
            <a:spAutoFit/>
          </a:bodyPr>
          <a:lstStyle/>
          <a:p>
            <a:pPr algn="ctr"/>
            <a:r>
              <a:rPr lang="en-US" b="1" dirty="0"/>
              <a:t>Representation for the true news dataset</a:t>
            </a:r>
            <a:endParaRPr lang="en-IN" b="1" dirty="0"/>
          </a:p>
        </p:txBody>
      </p:sp>
    </p:spTree>
    <p:extLst>
      <p:ext uri="{BB962C8B-B14F-4D97-AF65-F5344CB8AC3E}">
        <p14:creationId xmlns:p14="http://schemas.microsoft.com/office/powerpoint/2010/main" val="2618795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510DD5B-FBEF-4FEA-56D9-2D1FE19FB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3" name="Picture 2">
            <a:extLst>
              <a:ext uri="{FF2B5EF4-FFF2-40B4-BE49-F238E27FC236}">
                <a16:creationId xmlns:a16="http://schemas.microsoft.com/office/drawing/2014/main" id="{C9F327E8-16DE-C966-A394-6BF2B0A74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86" y="120778"/>
            <a:ext cx="5390627" cy="776115"/>
          </a:xfrm>
          <a:prstGeom prst="rect">
            <a:avLst/>
          </a:prstGeom>
        </p:spPr>
      </p:pic>
      <p:sp>
        <p:nvSpPr>
          <p:cNvPr id="5" name="Title 1">
            <a:extLst>
              <a:ext uri="{FF2B5EF4-FFF2-40B4-BE49-F238E27FC236}">
                <a16:creationId xmlns:a16="http://schemas.microsoft.com/office/drawing/2014/main" id="{41F4D511-3AF2-A1C7-77AC-3CDE27BA9AFE}"/>
              </a:ext>
            </a:extLst>
          </p:cNvPr>
          <p:cNvSpPr txBox="1">
            <a:spLocks/>
          </p:cNvSpPr>
          <p:nvPr/>
        </p:nvSpPr>
        <p:spPr>
          <a:xfrm>
            <a:off x="7384026" y="1719547"/>
            <a:ext cx="3603521" cy="610997"/>
          </a:xfrm>
          <a:prstGeom prst="rect">
            <a:avLst/>
          </a:prstGeo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000" dirty="0">
                <a:latin typeface="Times New Roman" panose="02020603050405020304" pitchFamily="18" charset="0"/>
                <a:cs typeface="Times New Roman" panose="02020603050405020304" pitchFamily="18" charset="0"/>
              </a:rPr>
              <a:t>Model Building</a:t>
            </a:r>
            <a:endParaRPr lang="en-IN" sz="4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9901284-28B4-FCA7-F38E-8396BCEF9504}"/>
              </a:ext>
            </a:extLst>
          </p:cNvPr>
          <p:cNvPicPr>
            <a:picLocks noChangeAspect="1"/>
          </p:cNvPicPr>
          <p:nvPr/>
        </p:nvPicPr>
        <p:blipFill>
          <a:blip r:embed="rId4"/>
          <a:stretch>
            <a:fillRect/>
          </a:stretch>
        </p:blipFill>
        <p:spPr>
          <a:xfrm>
            <a:off x="127926" y="1719547"/>
            <a:ext cx="5743711" cy="2567881"/>
          </a:xfrm>
          <a:prstGeom prst="rect">
            <a:avLst/>
          </a:prstGeom>
        </p:spPr>
      </p:pic>
      <p:pic>
        <p:nvPicPr>
          <p:cNvPr id="11" name="Picture 10">
            <a:extLst>
              <a:ext uri="{FF2B5EF4-FFF2-40B4-BE49-F238E27FC236}">
                <a16:creationId xmlns:a16="http://schemas.microsoft.com/office/drawing/2014/main" id="{D1792E0B-42D6-3525-68AC-BD153D453767}"/>
              </a:ext>
            </a:extLst>
          </p:cNvPr>
          <p:cNvPicPr>
            <a:picLocks noChangeAspect="1"/>
          </p:cNvPicPr>
          <p:nvPr/>
        </p:nvPicPr>
        <p:blipFill>
          <a:blip r:embed="rId5"/>
          <a:stretch>
            <a:fillRect/>
          </a:stretch>
        </p:blipFill>
        <p:spPr>
          <a:xfrm>
            <a:off x="127927" y="4287429"/>
            <a:ext cx="5743712" cy="2319848"/>
          </a:xfrm>
          <a:prstGeom prst="rect">
            <a:avLst/>
          </a:prstGeom>
        </p:spPr>
      </p:pic>
      <p:sp>
        <p:nvSpPr>
          <p:cNvPr id="14" name="TextBox 13">
            <a:extLst>
              <a:ext uri="{FF2B5EF4-FFF2-40B4-BE49-F238E27FC236}">
                <a16:creationId xmlns:a16="http://schemas.microsoft.com/office/drawing/2014/main" id="{E3A048F5-F10C-92E3-A3B4-738AF1D6972B}"/>
              </a:ext>
            </a:extLst>
          </p:cNvPr>
          <p:cNvSpPr txBox="1"/>
          <p:nvPr/>
        </p:nvSpPr>
        <p:spPr>
          <a:xfrm>
            <a:off x="6320365" y="2812354"/>
            <a:ext cx="5390628" cy="2703497"/>
          </a:xfrm>
          <a:prstGeom prst="rect">
            <a:avLst/>
          </a:prstGeom>
          <a:noFill/>
        </p:spPr>
        <p:txBody>
          <a:bodyPr wrap="square">
            <a:spAutoFit/>
          </a:bodyPr>
          <a:lstStyle/>
          <a:p>
            <a:pPr algn="l">
              <a:lnSpc>
                <a:spcPct val="102000"/>
              </a:lnSpc>
              <a:spcAft>
                <a:spcPts val="600"/>
              </a:spcAft>
            </a:pPr>
            <a:r>
              <a:rPr lang="en-IN" sz="2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Here, I selected my target variables as “text &amp; target” for training &amp; testing dataset for the model fitting and used the </a:t>
            </a:r>
            <a:r>
              <a:rPr lang="en-IN" sz="2800"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Tf-idf</a:t>
            </a:r>
            <a:r>
              <a:rPr lang="en-IN" sz="2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Vectorizer in the </a:t>
            </a:r>
            <a:r>
              <a:rPr lang="en-IN" sz="2800"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Sklearn</a:t>
            </a:r>
            <a:r>
              <a:rPr lang="en-IN" sz="2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package to turn the text data into numerical data. </a:t>
            </a:r>
          </a:p>
        </p:txBody>
      </p:sp>
    </p:spTree>
    <p:extLst>
      <p:ext uri="{BB962C8B-B14F-4D97-AF65-F5344CB8AC3E}">
        <p14:creationId xmlns:p14="http://schemas.microsoft.com/office/powerpoint/2010/main" val="3188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510DD5B-FBEF-4FEA-56D9-2D1FE19FB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3" name="Picture 2">
            <a:extLst>
              <a:ext uri="{FF2B5EF4-FFF2-40B4-BE49-F238E27FC236}">
                <a16:creationId xmlns:a16="http://schemas.microsoft.com/office/drawing/2014/main" id="{C9F327E8-16DE-C966-A394-6BF2B0A74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5368" y="6128255"/>
            <a:ext cx="4789583" cy="538015"/>
          </a:xfrm>
          <a:prstGeom prst="rect">
            <a:avLst/>
          </a:prstGeom>
        </p:spPr>
      </p:pic>
      <p:pic>
        <p:nvPicPr>
          <p:cNvPr id="6" name="Picture 5">
            <a:extLst>
              <a:ext uri="{FF2B5EF4-FFF2-40B4-BE49-F238E27FC236}">
                <a16:creationId xmlns:a16="http://schemas.microsoft.com/office/drawing/2014/main" id="{116CE2F0-443F-0062-4382-516B971CEEEA}"/>
              </a:ext>
            </a:extLst>
          </p:cNvPr>
          <p:cNvPicPr>
            <a:picLocks noChangeAspect="1"/>
          </p:cNvPicPr>
          <p:nvPr/>
        </p:nvPicPr>
        <p:blipFill>
          <a:blip r:embed="rId4"/>
          <a:stretch>
            <a:fillRect/>
          </a:stretch>
        </p:blipFill>
        <p:spPr>
          <a:xfrm>
            <a:off x="0" y="116836"/>
            <a:ext cx="3529781" cy="3364094"/>
          </a:xfrm>
          <a:prstGeom prst="rect">
            <a:avLst/>
          </a:prstGeom>
        </p:spPr>
      </p:pic>
      <p:pic>
        <p:nvPicPr>
          <p:cNvPr id="12" name="Picture 11">
            <a:extLst>
              <a:ext uri="{FF2B5EF4-FFF2-40B4-BE49-F238E27FC236}">
                <a16:creationId xmlns:a16="http://schemas.microsoft.com/office/drawing/2014/main" id="{03F00CAA-A09F-E1C1-796A-A7DD5B3533F9}"/>
              </a:ext>
            </a:extLst>
          </p:cNvPr>
          <p:cNvPicPr>
            <a:picLocks noChangeAspect="1"/>
          </p:cNvPicPr>
          <p:nvPr/>
        </p:nvPicPr>
        <p:blipFill>
          <a:blip r:embed="rId5"/>
          <a:stretch>
            <a:fillRect/>
          </a:stretch>
        </p:blipFill>
        <p:spPr>
          <a:xfrm>
            <a:off x="0" y="3480930"/>
            <a:ext cx="3529781" cy="3187269"/>
          </a:xfrm>
          <a:prstGeom prst="rect">
            <a:avLst/>
          </a:prstGeom>
        </p:spPr>
      </p:pic>
      <p:pic>
        <p:nvPicPr>
          <p:cNvPr id="15" name="Picture 14">
            <a:extLst>
              <a:ext uri="{FF2B5EF4-FFF2-40B4-BE49-F238E27FC236}">
                <a16:creationId xmlns:a16="http://schemas.microsoft.com/office/drawing/2014/main" id="{24B66064-C855-DA03-A44A-C15D9970E29D}"/>
              </a:ext>
            </a:extLst>
          </p:cNvPr>
          <p:cNvPicPr>
            <a:picLocks noChangeAspect="1"/>
          </p:cNvPicPr>
          <p:nvPr/>
        </p:nvPicPr>
        <p:blipFill>
          <a:blip r:embed="rId6"/>
          <a:stretch>
            <a:fillRect/>
          </a:stretch>
        </p:blipFill>
        <p:spPr>
          <a:xfrm>
            <a:off x="3584041" y="116837"/>
            <a:ext cx="3529781" cy="3364093"/>
          </a:xfrm>
          <a:prstGeom prst="rect">
            <a:avLst/>
          </a:prstGeom>
        </p:spPr>
      </p:pic>
      <p:pic>
        <p:nvPicPr>
          <p:cNvPr id="17" name="Picture 16">
            <a:extLst>
              <a:ext uri="{FF2B5EF4-FFF2-40B4-BE49-F238E27FC236}">
                <a16:creationId xmlns:a16="http://schemas.microsoft.com/office/drawing/2014/main" id="{75B5D874-09CF-908B-46FB-203D5F1FC77C}"/>
              </a:ext>
            </a:extLst>
          </p:cNvPr>
          <p:cNvPicPr>
            <a:picLocks noChangeAspect="1"/>
          </p:cNvPicPr>
          <p:nvPr/>
        </p:nvPicPr>
        <p:blipFill>
          <a:blip r:embed="rId7"/>
          <a:stretch>
            <a:fillRect/>
          </a:stretch>
        </p:blipFill>
        <p:spPr>
          <a:xfrm>
            <a:off x="3584041" y="3479000"/>
            <a:ext cx="3529781" cy="3187270"/>
          </a:xfrm>
          <a:prstGeom prst="rect">
            <a:avLst/>
          </a:prstGeom>
        </p:spPr>
      </p:pic>
      <p:sp>
        <p:nvSpPr>
          <p:cNvPr id="20" name="Content Placeholder 2">
            <a:extLst>
              <a:ext uri="{FF2B5EF4-FFF2-40B4-BE49-F238E27FC236}">
                <a16:creationId xmlns:a16="http://schemas.microsoft.com/office/drawing/2014/main" id="{DD147274-C57D-14D4-AF55-ADDEC66EF883}"/>
              </a:ext>
            </a:extLst>
          </p:cNvPr>
          <p:cNvSpPr txBox="1">
            <a:spLocks/>
          </p:cNvSpPr>
          <p:nvPr/>
        </p:nvSpPr>
        <p:spPr>
          <a:xfrm>
            <a:off x="7708490" y="1484671"/>
            <a:ext cx="4061867" cy="3093623"/>
          </a:xfrm>
          <a:prstGeom prst="rect">
            <a:avLst/>
          </a:prstGeom>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9pPr>
          </a:lstStyle>
          <a:p>
            <a:pPr marL="0" indent="0">
              <a:buFont typeface="Arial" panose="020B0604020202020204" pitchFamily="34" charset="0"/>
              <a:buNone/>
            </a:pPr>
            <a:r>
              <a:rPr lang="en-IN" sz="24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Now, utilise the data that has been modified by </a:t>
            </a:r>
            <a:r>
              <a:rPr lang="en-IN" sz="2400" dirty="0" err="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Tf-idf</a:t>
            </a:r>
            <a:r>
              <a:rPr lang="en-IN" sz="24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Vectorizer to train a variety of models, including Logistic Regression, Decision Tree, Gradient Bosting, Random Forest, etc. We have Fitted the models using the training set and used the testing set to predict the news article labels, then determined each model's accuracy score using the actual and projected.</a:t>
            </a:r>
            <a:endParaRPr lang="en-IN" sz="2400" dirty="0">
              <a:solidFill>
                <a:srgbClr val="002060"/>
              </a:solidFill>
              <a:latin typeface="Times New Roman" panose="02020603050405020304" pitchFamily="18" charset="0"/>
              <a:cs typeface="Times New Roman" panose="02020603050405020304" pitchFamily="18" charset="0"/>
            </a:endParaRPr>
          </a:p>
        </p:txBody>
      </p:sp>
      <p:sp>
        <p:nvSpPr>
          <p:cNvPr id="21" name="Title 1">
            <a:extLst>
              <a:ext uri="{FF2B5EF4-FFF2-40B4-BE49-F238E27FC236}">
                <a16:creationId xmlns:a16="http://schemas.microsoft.com/office/drawing/2014/main" id="{F1641D9A-6EB7-833D-3435-0C973FC1934E}"/>
              </a:ext>
            </a:extLst>
          </p:cNvPr>
          <p:cNvSpPr txBox="1">
            <a:spLocks/>
          </p:cNvSpPr>
          <p:nvPr/>
        </p:nvSpPr>
        <p:spPr>
          <a:xfrm>
            <a:off x="7955350" y="460738"/>
            <a:ext cx="3603521" cy="610997"/>
          </a:xfrm>
          <a:prstGeom prst="rect">
            <a:avLst/>
          </a:prstGeo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000" dirty="0">
                <a:latin typeface="Times New Roman" panose="02020603050405020304" pitchFamily="18" charset="0"/>
                <a:cs typeface="Times New Roman" panose="02020603050405020304" pitchFamily="18" charset="0"/>
              </a:rPr>
              <a:t>Model Fitting</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3775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510DD5B-FBEF-4FEA-56D9-2D1FE19FB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3" name="Picture 2">
            <a:extLst>
              <a:ext uri="{FF2B5EF4-FFF2-40B4-BE49-F238E27FC236}">
                <a16:creationId xmlns:a16="http://schemas.microsoft.com/office/drawing/2014/main" id="{C9F327E8-16DE-C966-A394-6BF2B0A74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8101" y="5867879"/>
            <a:ext cx="6057185" cy="680405"/>
          </a:xfrm>
          <a:prstGeom prst="rect">
            <a:avLst/>
          </a:prstGeom>
        </p:spPr>
      </p:pic>
      <p:sp>
        <p:nvSpPr>
          <p:cNvPr id="20" name="Content Placeholder 2">
            <a:extLst>
              <a:ext uri="{FF2B5EF4-FFF2-40B4-BE49-F238E27FC236}">
                <a16:creationId xmlns:a16="http://schemas.microsoft.com/office/drawing/2014/main" id="{DD147274-C57D-14D4-AF55-ADDEC66EF883}"/>
              </a:ext>
            </a:extLst>
          </p:cNvPr>
          <p:cNvSpPr txBox="1">
            <a:spLocks/>
          </p:cNvSpPr>
          <p:nvPr/>
        </p:nvSpPr>
        <p:spPr>
          <a:xfrm>
            <a:off x="4670322" y="1003430"/>
            <a:ext cx="7177549" cy="4748441"/>
          </a:xfrm>
          <a:prstGeom prst="rect">
            <a:avLst/>
          </a:prstGeom>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9pPr>
          </a:lstStyle>
          <a:p>
            <a:pPr marL="0" indent="0">
              <a:buNone/>
            </a:pPr>
            <a:r>
              <a:rPr lang="en-IN" sz="2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It is important to check the performance of multiple different machine learning algorithms consistently. The key to a fair comparison of machine learning algorithms is ensuring that each algorithm is evaluated in the same way on the same data. It's crucial to assess the false news detection model's performance on the testing set after we've trained it. By assessing its</a:t>
            </a:r>
            <a:r>
              <a:rPr lang="en-IN" sz="24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Accuracy</a:t>
            </a:r>
            <a:endParaRPr lang="en-IN" sz="24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precision,</a:t>
            </a:r>
          </a:p>
          <a:p>
            <a:r>
              <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recall </a:t>
            </a:r>
          </a:p>
          <a:p>
            <a:r>
              <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F1 score</a:t>
            </a:r>
          </a:p>
          <a:p>
            <a:pPr marL="0" indent="0">
              <a:buNone/>
            </a:pPr>
            <a:r>
              <a:rPr lang="en-IN" sz="2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we may do this.</a:t>
            </a:r>
          </a:p>
        </p:txBody>
      </p:sp>
      <p:sp>
        <p:nvSpPr>
          <p:cNvPr id="21" name="Title 1">
            <a:extLst>
              <a:ext uri="{FF2B5EF4-FFF2-40B4-BE49-F238E27FC236}">
                <a16:creationId xmlns:a16="http://schemas.microsoft.com/office/drawing/2014/main" id="{F1641D9A-6EB7-833D-3435-0C973FC1934E}"/>
              </a:ext>
            </a:extLst>
          </p:cNvPr>
          <p:cNvSpPr txBox="1">
            <a:spLocks/>
          </p:cNvSpPr>
          <p:nvPr/>
        </p:nvSpPr>
        <p:spPr>
          <a:xfrm>
            <a:off x="6294205" y="180520"/>
            <a:ext cx="3603521" cy="610997"/>
          </a:xfrm>
          <a:prstGeom prst="rect">
            <a:avLst/>
          </a:prstGeo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000" dirty="0">
                <a:latin typeface="Times New Roman" panose="02020603050405020304" pitchFamily="18" charset="0"/>
                <a:cs typeface="Times New Roman" panose="02020603050405020304" pitchFamily="18" charset="0"/>
              </a:rPr>
              <a:t>Model Analysis</a:t>
            </a:r>
            <a:endParaRPr lang="en-IN" sz="4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C27BEC2-BADB-3F02-F917-B6C7C2A7C347}"/>
              </a:ext>
            </a:extLst>
          </p:cNvPr>
          <p:cNvPicPr>
            <a:picLocks noChangeAspect="1"/>
          </p:cNvPicPr>
          <p:nvPr/>
        </p:nvPicPr>
        <p:blipFill>
          <a:blip r:embed="rId4"/>
          <a:stretch>
            <a:fillRect/>
          </a:stretch>
        </p:blipFill>
        <p:spPr>
          <a:xfrm>
            <a:off x="-86124" y="1671484"/>
            <a:ext cx="4412317" cy="1757516"/>
          </a:xfrm>
          <a:prstGeom prst="rect">
            <a:avLst/>
          </a:prstGeom>
        </p:spPr>
      </p:pic>
      <p:pic>
        <p:nvPicPr>
          <p:cNvPr id="13" name="Picture 12">
            <a:extLst>
              <a:ext uri="{FF2B5EF4-FFF2-40B4-BE49-F238E27FC236}">
                <a16:creationId xmlns:a16="http://schemas.microsoft.com/office/drawing/2014/main" id="{FF50C6B7-3FFE-6048-080F-1917D002598A}"/>
              </a:ext>
            </a:extLst>
          </p:cNvPr>
          <p:cNvPicPr>
            <a:picLocks noChangeAspect="1"/>
          </p:cNvPicPr>
          <p:nvPr/>
        </p:nvPicPr>
        <p:blipFill>
          <a:blip r:embed="rId5"/>
          <a:stretch>
            <a:fillRect/>
          </a:stretch>
        </p:blipFill>
        <p:spPr>
          <a:xfrm>
            <a:off x="-86124" y="3429001"/>
            <a:ext cx="4412317" cy="1561950"/>
          </a:xfrm>
          <a:prstGeom prst="rect">
            <a:avLst/>
          </a:prstGeom>
        </p:spPr>
      </p:pic>
      <p:pic>
        <p:nvPicPr>
          <p:cNvPr id="16" name="Picture 15">
            <a:extLst>
              <a:ext uri="{FF2B5EF4-FFF2-40B4-BE49-F238E27FC236}">
                <a16:creationId xmlns:a16="http://schemas.microsoft.com/office/drawing/2014/main" id="{DF302F6E-3343-1068-4932-A6AA1F3417D7}"/>
              </a:ext>
            </a:extLst>
          </p:cNvPr>
          <p:cNvPicPr>
            <a:picLocks noChangeAspect="1"/>
          </p:cNvPicPr>
          <p:nvPr/>
        </p:nvPicPr>
        <p:blipFill>
          <a:blip r:embed="rId6"/>
          <a:stretch>
            <a:fillRect/>
          </a:stretch>
        </p:blipFill>
        <p:spPr>
          <a:xfrm>
            <a:off x="-54260" y="109534"/>
            <a:ext cx="4380453" cy="1561950"/>
          </a:xfrm>
          <a:prstGeom prst="rect">
            <a:avLst/>
          </a:prstGeom>
        </p:spPr>
      </p:pic>
      <p:pic>
        <p:nvPicPr>
          <p:cNvPr id="19" name="Picture 18">
            <a:extLst>
              <a:ext uri="{FF2B5EF4-FFF2-40B4-BE49-F238E27FC236}">
                <a16:creationId xmlns:a16="http://schemas.microsoft.com/office/drawing/2014/main" id="{EE727049-A425-3C0C-CDC2-C160BC8CA7DB}"/>
              </a:ext>
            </a:extLst>
          </p:cNvPr>
          <p:cNvPicPr>
            <a:picLocks noChangeAspect="1"/>
          </p:cNvPicPr>
          <p:nvPr/>
        </p:nvPicPr>
        <p:blipFill>
          <a:blip r:embed="rId7"/>
          <a:stretch>
            <a:fillRect/>
          </a:stretch>
        </p:blipFill>
        <p:spPr>
          <a:xfrm>
            <a:off x="-86124" y="4987293"/>
            <a:ext cx="4412316" cy="1761173"/>
          </a:xfrm>
          <a:prstGeom prst="rect">
            <a:avLst/>
          </a:prstGeom>
        </p:spPr>
      </p:pic>
    </p:spTree>
    <p:extLst>
      <p:ext uri="{BB962C8B-B14F-4D97-AF65-F5344CB8AC3E}">
        <p14:creationId xmlns:p14="http://schemas.microsoft.com/office/powerpoint/2010/main" val="3210829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510DD5B-FBEF-4FEA-56D9-2D1FE19FB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3" name="Picture 2">
            <a:extLst>
              <a:ext uri="{FF2B5EF4-FFF2-40B4-BE49-F238E27FC236}">
                <a16:creationId xmlns:a16="http://schemas.microsoft.com/office/drawing/2014/main" id="{C9F327E8-16DE-C966-A394-6BF2B0A74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86" y="120778"/>
            <a:ext cx="5390627" cy="776115"/>
          </a:xfrm>
          <a:prstGeom prst="rect">
            <a:avLst/>
          </a:prstGeom>
        </p:spPr>
      </p:pic>
      <p:sp>
        <p:nvSpPr>
          <p:cNvPr id="5" name="Title 1">
            <a:extLst>
              <a:ext uri="{FF2B5EF4-FFF2-40B4-BE49-F238E27FC236}">
                <a16:creationId xmlns:a16="http://schemas.microsoft.com/office/drawing/2014/main" id="{41F4D511-3AF2-A1C7-77AC-3CDE27BA9AFE}"/>
              </a:ext>
            </a:extLst>
          </p:cNvPr>
          <p:cNvSpPr txBox="1">
            <a:spLocks/>
          </p:cNvSpPr>
          <p:nvPr/>
        </p:nvSpPr>
        <p:spPr>
          <a:xfrm>
            <a:off x="7393858" y="1192604"/>
            <a:ext cx="3603521" cy="610997"/>
          </a:xfrm>
          <a:prstGeom prst="rect">
            <a:avLst/>
          </a:prstGeo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000" dirty="0">
                <a:latin typeface="Times New Roman" panose="02020603050405020304" pitchFamily="18" charset="0"/>
                <a:cs typeface="Times New Roman" panose="02020603050405020304" pitchFamily="18" charset="0"/>
              </a:rPr>
              <a:t>Tools / Platform</a:t>
            </a:r>
            <a:endParaRPr lang="en-IN" sz="4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3A048F5-F10C-92E3-A3B4-738AF1D6972B}"/>
              </a:ext>
            </a:extLst>
          </p:cNvPr>
          <p:cNvSpPr txBox="1"/>
          <p:nvPr/>
        </p:nvSpPr>
        <p:spPr>
          <a:xfrm>
            <a:off x="5692877" y="2093642"/>
            <a:ext cx="6233652" cy="3911648"/>
          </a:xfrm>
          <a:prstGeom prst="rect">
            <a:avLst/>
          </a:prstGeom>
          <a:noFill/>
        </p:spPr>
        <p:txBody>
          <a:bodyPr wrap="square">
            <a:spAutoFit/>
          </a:bodyPr>
          <a:lstStyle/>
          <a:p>
            <a:pPr marL="457200" indent="-457200">
              <a:buFont typeface="Arial" panose="020B0604020202020204" pitchFamily="34" charset="0"/>
              <a:buChar char="•"/>
            </a:pPr>
            <a:r>
              <a:rPr lang="en-IN" sz="2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PROGRAMMING LANGUAGE: </a:t>
            </a:r>
            <a:r>
              <a:rPr lang="en-IN" sz="2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457200" indent="-457200">
              <a:buFont typeface="Arial" panose="020B0604020202020204" pitchFamily="34" charset="0"/>
              <a:buChar char="•"/>
            </a:pPr>
            <a:r>
              <a:rPr lang="en-IN" sz="2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PLATFROM USED: </a:t>
            </a:r>
            <a:r>
              <a:rPr lang="en-IN" sz="2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WINDOWS</a:t>
            </a:r>
            <a:endParaRPr lang="en-IN" sz="28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 ALGORITHM USED:</a:t>
            </a:r>
            <a:endParaRPr lang="en-IN" sz="2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marL="416052" indent="-342900" algn="just">
              <a:lnSpc>
                <a:spcPct val="115000"/>
              </a:lnSpc>
              <a:buFont typeface="+mj-lt"/>
              <a:buAutoNum type="arabicParenR"/>
            </a:pPr>
            <a:r>
              <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endParaRPr lang="en-IN" sz="24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marL="416052" indent="-342900" algn="just">
              <a:lnSpc>
                <a:spcPct val="115000"/>
              </a:lnSpc>
              <a:buFont typeface="+mj-lt"/>
              <a:buAutoNum type="arabicParenR"/>
            </a:pPr>
            <a:r>
              <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DECISION TREE</a:t>
            </a:r>
            <a:endParaRPr lang="en-IN" sz="24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marL="416052" indent="-342900" algn="just">
              <a:lnSpc>
                <a:spcPct val="115000"/>
              </a:lnSpc>
              <a:buFont typeface="+mj-lt"/>
              <a:buAutoNum type="arabicParenR"/>
            </a:pPr>
            <a:r>
              <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GRADIENT BOOSTING</a:t>
            </a:r>
            <a:endParaRPr lang="en-IN" sz="24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marL="416052" indent="-342900" algn="just">
              <a:lnSpc>
                <a:spcPct val="115000"/>
              </a:lnSpc>
              <a:buFont typeface="+mj-lt"/>
              <a:buAutoNum type="arabicParenR"/>
            </a:pPr>
            <a:r>
              <a:rPr lang="en-IN"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RANDOM FOREST </a:t>
            </a:r>
          </a:p>
        </p:txBody>
      </p:sp>
      <p:pic>
        <p:nvPicPr>
          <p:cNvPr id="4" name="Picture 3">
            <a:extLst>
              <a:ext uri="{FF2B5EF4-FFF2-40B4-BE49-F238E27FC236}">
                <a16:creationId xmlns:a16="http://schemas.microsoft.com/office/drawing/2014/main" id="{FC7EF9A0-25DA-5F92-0B3C-E277301085CE}"/>
              </a:ext>
            </a:extLst>
          </p:cNvPr>
          <p:cNvPicPr>
            <a:picLocks noChangeAspect="1"/>
          </p:cNvPicPr>
          <p:nvPr/>
        </p:nvPicPr>
        <p:blipFill>
          <a:blip r:embed="rId4"/>
          <a:stretch>
            <a:fillRect/>
          </a:stretch>
        </p:blipFill>
        <p:spPr>
          <a:xfrm>
            <a:off x="-1" y="1045054"/>
            <a:ext cx="5390627" cy="5552391"/>
          </a:xfrm>
          <a:prstGeom prst="rect">
            <a:avLst/>
          </a:prstGeom>
        </p:spPr>
      </p:pic>
    </p:spTree>
    <p:extLst>
      <p:ext uri="{BB962C8B-B14F-4D97-AF65-F5344CB8AC3E}">
        <p14:creationId xmlns:p14="http://schemas.microsoft.com/office/powerpoint/2010/main" val="149989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510DD5B-FBEF-4FEA-56D9-2D1FE19FB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3" name="Picture 2">
            <a:extLst>
              <a:ext uri="{FF2B5EF4-FFF2-40B4-BE49-F238E27FC236}">
                <a16:creationId xmlns:a16="http://schemas.microsoft.com/office/drawing/2014/main" id="{C9F327E8-16DE-C966-A394-6BF2B0A74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86" y="120778"/>
            <a:ext cx="5390627" cy="776115"/>
          </a:xfrm>
          <a:prstGeom prst="rect">
            <a:avLst/>
          </a:prstGeom>
        </p:spPr>
      </p:pic>
      <p:sp>
        <p:nvSpPr>
          <p:cNvPr id="5" name="Title 1">
            <a:extLst>
              <a:ext uri="{FF2B5EF4-FFF2-40B4-BE49-F238E27FC236}">
                <a16:creationId xmlns:a16="http://schemas.microsoft.com/office/drawing/2014/main" id="{41F4D511-3AF2-A1C7-77AC-3CDE27BA9AFE}"/>
              </a:ext>
            </a:extLst>
          </p:cNvPr>
          <p:cNvSpPr txBox="1">
            <a:spLocks/>
          </p:cNvSpPr>
          <p:nvPr/>
        </p:nvSpPr>
        <p:spPr>
          <a:xfrm>
            <a:off x="7393858" y="1264696"/>
            <a:ext cx="3603521" cy="508377"/>
          </a:xfrm>
          <a:prstGeom prst="rect">
            <a:avLst/>
          </a:prstGeo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dirty="0">
                <a:latin typeface="Times New Roman" panose="02020603050405020304" pitchFamily="18" charset="0"/>
                <a:cs typeface="Times New Roman" panose="02020603050405020304" pitchFamily="18" charset="0"/>
              </a:rPr>
              <a:t>Software Requirements</a:t>
            </a:r>
            <a:endParaRPr lang="en-IN" sz="2800" dirty="0">
              <a:latin typeface="Times New Roman" panose="02020603050405020304" pitchFamily="18" charset="0"/>
              <a:cs typeface="Times New Roman" panose="02020603050405020304" pitchFamily="18" charset="0"/>
            </a:endParaRPr>
          </a:p>
        </p:txBody>
      </p:sp>
      <p:pic>
        <p:nvPicPr>
          <p:cNvPr id="8" name="Picture 2" descr="Latest Panda Update is Good News | Google Panda Algorithm Update">
            <a:extLst>
              <a:ext uri="{FF2B5EF4-FFF2-40B4-BE49-F238E27FC236}">
                <a16:creationId xmlns:a16="http://schemas.microsoft.com/office/drawing/2014/main" id="{9A9BB3E0-0ABA-3E74-66D2-0F508F60D1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1961" y="2093642"/>
            <a:ext cx="5105445" cy="287181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31FB9C47-AC22-333E-6837-09B13E5CF155}"/>
              </a:ext>
            </a:extLst>
          </p:cNvPr>
          <p:cNvSpPr txBox="1">
            <a:spLocks/>
          </p:cNvSpPr>
          <p:nvPr/>
        </p:nvSpPr>
        <p:spPr>
          <a:xfrm>
            <a:off x="6393477" y="1986418"/>
            <a:ext cx="5302284" cy="4404049"/>
          </a:xfrm>
          <a:prstGeom prst="rect">
            <a:avLst/>
          </a:prstGeom>
        </p:spPr>
        <p:style>
          <a:lnRef idx="2">
            <a:schemeClr val="dk1"/>
          </a:lnRef>
          <a:fillRef idx="1">
            <a:schemeClr val="lt1"/>
          </a:fillRef>
          <a:effectRef idx="0">
            <a:schemeClr val="dk1"/>
          </a:effectRef>
          <a:fontRef idx="minor">
            <a:schemeClr val="dk1"/>
          </a:fontRef>
        </p:style>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342900" indent="-342900">
              <a:spcAft>
                <a:spcPts val="1000"/>
              </a:spcAft>
              <a:buFont typeface="+mj-lt"/>
              <a:buAutoNum type="arabicPeriod"/>
            </a:pPr>
            <a:r>
              <a:rPr lang="en-US" sz="17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Windows/Linux/Mac OS any version, hence it can run on any platform.</a:t>
            </a:r>
            <a:endParaRPr lang="en-IN" sz="17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spcAft>
                <a:spcPts val="1000"/>
              </a:spcAft>
              <a:buFont typeface="+mj-lt"/>
              <a:buAutoNum type="arabicPeriod"/>
            </a:pPr>
            <a:r>
              <a:rPr lang="en-IN" sz="17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Python3, it needs python to be installed in system to run  successfully.</a:t>
            </a:r>
          </a:p>
          <a:p>
            <a:pPr marL="342900" indent="-342900">
              <a:spcAft>
                <a:spcPts val="1000"/>
              </a:spcAft>
              <a:buFont typeface="+mj-lt"/>
              <a:buAutoNum type="arabicPeriod"/>
            </a:pPr>
            <a:r>
              <a:rPr lang="en-IN" sz="17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Packages in python - </a:t>
            </a:r>
          </a:p>
          <a:p>
            <a:pPr marL="742950" lvl="1" indent="-285750">
              <a:spcAft>
                <a:spcPts val="1000"/>
              </a:spcAft>
              <a:buFont typeface="+mj-lt"/>
              <a:buAutoNum type="alphaLcPeriod"/>
            </a:pPr>
            <a:r>
              <a:rPr lang="en-IN" sz="17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NumPy;</a:t>
            </a:r>
          </a:p>
          <a:p>
            <a:pPr marL="742950" lvl="1" indent="-285750">
              <a:spcAft>
                <a:spcPts val="1000"/>
              </a:spcAft>
              <a:buFont typeface="+mj-lt"/>
              <a:buAutoNum type="alphaLcPeriod"/>
            </a:pPr>
            <a:r>
              <a:rPr lang="en-IN" sz="17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Pandas;</a:t>
            </a:r>
          </a:p>
          <a:p>
            <a:pPr marL="742950" lvl="1" indent="-285750">
              <a:spcAft>
                <a:spcPts val="1000"/>
              </a:spcAft>
              <a:buFont typeface="+mj-lt"/>
              <a:buAutoNum type="alphaLcPeriod"/>
            </a:pPr>
            <a:r>
              <a:rPr lang="en-IN" sz="17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Seaborn;</a:t>
            </a:r>
          </a:p>
          <a:p>
            <a:pPr marL="742950" lvl="1" indent="-285750">
              <a:spcAft>
                <a:spcPts val="1000"/>
              </a:spcAft>
              <a:buFont typeface="+mj-lt"/>
              <a:buAutoNum type="alphaLcPeriod"/>
            </a:pPr>
            <a:r>
              <a:rPr lang="en-IN" sz="1700" b="1" dirty="0" err="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sklearn</a:t>
            </a:r>
            <a:endParaRPr lang="en-IN" sz="17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spcAft>
                <a:spcPts val="1000"/>
              </a:spcAft>
              <a:buFont typeface="+mj-lt"/>
              <a:buAutoNum type="alphaLcPeriod"/>
            </a:pPr>
            <a:r>
              <a:rPr lang="en-IN" sz="1700" b="1" dirty="0" err="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Nltk</a:t>
            </a:r>
            <a:r>
              <a:rPr lang="en-IN" sz="17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spcAft>
                <a:spcPts val="1000"/>
              </a:spcAft>
              <a:buFont typeface="+mj-lt"/>
              <a:buAutoNum type="alphaLcPeriod"/>
            </a:pPr>
            <a:r>
              <a:rPr lang="en-IN" sz="1700" b="1" dirty="0" err="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Wordcloud</a:t>
            </a:r>
            <a:r>
              <a:rPr lang="en-IN" sz="17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spcAft>
                <a:spcPts val="1000"/>
              </a:spcAft>
              <a:buFont typeface="+mj-lt"/>
              <a:buAutoNum type="alphaLcPeriod"/>
            </a:pPr>
            <a:r>
              <a:rPr lang="en-IN" sz="1700" b="1" dirty="0" err="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Streamlit</a:t>
            </a:r>
            <a:r>
              <a:rPr lang="en-IN" sz="17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etc.</a:t>
            </a:r>
          </a:p>
          <a:p>
            <a:endParaRPr lang="en-IN" sz="700" dirty="0"/>
          </a:p>
        </p:txBody>
      </p:sp>
    </p:spTree>
    <p:extLst>
      <p:ext uri="{BB962C8B-B14F-4D97-AF65-F5344CB8AC3E}">
        <p14:creationId xmlns:p14="http://schemas.microsoft.com/office/powerpoint/2010/main" val="3657886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510DD5B-FBEF-4FEA-56D9-2D1FE19FB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3" name="Picture 2">
            <a:extLst>
              <a:ext uri="{FF2B5EF4-FFF2-40B4-BE49-F238E27FC236}">
                <a16:creationId xmlns:a16="http://schemas.microsoft.com/office/drawing/2014/main" id="{C9F327E8-16DE-C966-A394-6BF2B0A74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86" y="120778"/>
            <a:ext cx="5390627" cy="776115"/>
          </a:xfrm>
          <a:prstGeom prst="rect">
            <a:avLst/>
          </a:prstGeom>
        </p:spPr>
      </p:pic>
      <p:sp>
        <p:nvSpPr>
          <p:cNvPr id="5" name="Title 1">
            <a:extLst>
              <a:ext uri="{FF2B5EF4-FFF2-40B4-BE49-F238E27FC236}">
                <a16:creationId xmlns:a16="http://schemas.microsoft.com/office/drawing/2014/main" id="{41F4D511-3AF2-A1C7-77AC-3CDE27BA9AFE}"/>
              </a:ext>
            </a:extLst>
          </p:cNvPr>
          <p:cNvSpPr txBox="1">
            <a:spLocks/>
          </p:cNvSpPr>
          <p:nvPr/>
        </p:nvSpPr>
        <p:spPr>
          <a:xfrm>
            <a:off x="6623834" y="1264696"/>
            <a:ext cx="4373546" cy="508377"/>
          </a:xfrm>
          <a:prstGeom prst="rect">
            <a:avLst/>
          </a:prstGeo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dirty="0">
                <a:latin typeface="Times New Roman" panose="02020603050405020304" pitchFamily="18" charset="0"/>
                <a:cs typeface="Times New Roman" panose="02020603050405020304" pitchFamily="18" charset="0"/>
              </a:rPr>
              <a:t>Hardware Requirements</a:t>
            </a:r>
            <a:endParaRPr lang="en-IN" sz="2800"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31FB9C47-AC22-333E-6837-09B13E5CF155}"/>
              </a:ext>
            </a:extLst>
          </p:cNvPr>
          <p:cNvSpPr txBox="1">
            <a:spLocks/>
          </p:cNvSpPr>
          <p:nvPr/>
        </p:nvSpPr>
        <p:spPr>
          <a:xfrm>
            <a:off x="6393477" y="2140876"/>
            <a:ext cx="5302284" cy="4249591"/>
          </a:xfrm>
          <a:prstGeom prst="rect">
            <a:avLst/>
          </a:prstGeom>
        </p:spPr>
        <p:style>
          <a:lnRef idx="2">
            <a:schemeClr val="dk1"/>
          </a:lnRef>
          <a:fillRef idx="1">
            <a:schemeClr val="lt1"/>
          </a:fillRef>
          <a:effectRef idx="0">
            <a:schemeClr val="dk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2000" b="1" dirty="0">
                <a:solidFill>
                  <a:srgbClr val="002060"/>
                </a:solidFill>
                <a:latin typeface="Times New Roman" panose="02020603050405020304" pitchFamily="18" charset="0"/>
                <a:cs typeface="Times New Roman" panose="02020603050405020304" pitchFamily="18" charset="0"/>
              </a:rPr>
              <a:t>In terms of hardware requirements there is not much required at all but still below requirements are must: </a:t>
            </a:r>
          </a:p>
          <a:p>
            <a:pPr marL="0" indent="0">
              <a:buNone/>
            </a:pPr>
            <a:r>
              <a:rPr lang="en-US" sz="2000" b="1" dirty="0">
                <a:solidFill>
                  <a:srgbClr val="002060"/>
                </a:solidFill>
                <a:latin typeface="Times New Roman" panose="02020603050405020304" pitchFamily="18" charset="0"/>
                <a:cs typeface="Times New Roman" panose="02020603050405020304" pitchFamily="18" charset="0"/>
              </a:rPr>
              <a:t>                 1. Working PC or Laptop</a:t>
            </a:r>
          </a:p>
          <a:p>
            <a:pPr marL="0" indent="0">
              <a:buNone/>
            </a:pPr>
            <a:r>
              <a:rPr lang="en-US" sz="2000" b="1" dirty="0">
                <a:solidFill>
                  <a:srgbClr val="002060"/>
                </a:solidFill>
                <a:latin typeface="Times New Roman" panose="02020603050405020304" pitchFamily="18" charset="0"/>
                <a:cs typeface="Times New Roman" panose="02020603050405020304" pitchFamily="18" charset="0"/>
              </a:rPr>
              <a:t>                2. Proper Internet Connection</a:t>
            </a:r>
          </a:p>
          <a:p>
            <a:pPr marL="0" indent="0">
              <a:buNone/>
            </a:pPr>
            <a:endParaRPr lang="en-US" sz="2000" b="1" dirty="0">
              <a:solidFill>
                <a:srgbClr val="002060"/>
              </a:solidFill>
              <a:latin typeface="Times New Roman" panose="02020603050405020304" pitchFamily="18" charset="0"/>
              <a:cs typeface="Times New Roman" panose="02020603050405020304" pitchFamily="18" charset="0"/>
            </a:endParaRPr>
          </a:p>
          <a:p>
            <a:r>
              <a:rPr lang="en-US" sz="2000" b="1" dirty="0">
                <a:solidFill>
                  <a:srgbClr val="002060"/>
                </a:solidFill>
                <a:latin typeface="Times New Roman" panose="02020603050405020304" pitchFamily="18" charset="0"/>
                <a:cs typeface="Times New Roman" panose="02020603050405020304" pitchFamily="18" charset="0"/>
              </a:rPr>
              <a:t>PLATFORMS ALREADY TESTED ON:</a:t>
            </a:r>
          </a:p>
          <a:p>
            <a:pPr marL="0" indent="0">
              <a:buNone/>
            </a:pPr>
            <a:r>
              <a:rPr lang="en-US" sz="2000" b="1" dirty="0">
                <a:solidFill>
                  <a:srgbClr val="002060"/>
                </a:solidFill>
                <a:latin typeface="Times New Roman" panose="02020603050405020304" pitchFamily="18" charset="0"/>
                <a:cs typeface="Times New Roman" panose="02020603050405020304" pitchFamily="18" charset="0"/>
              </a:rPr>
              <a:t>               It is tested on Windows.</a:t>
            </a:r>
          </a:p>
          <a:p>
            <a:endParaRPr lang="en-IN" sz="700" dirty="0"/>
          </a:p>
        </p:txBody>
      </p:sp>
      <p:pic>
        <p:nvPicPr>
          <p:cNvPr id="4" name="Picture 3" descr="Circuit board background">
            <a:extLst>
              <a:ext uri="{FF2B5EF4-FFF2-40B4-BE49-F238E27FC236}">
                <a16:creationId xmlns:a16="http://schemas.microsoft.com/office/drawing/2014/main" id="{2D9CFC1E-62E2-C1A1-0B2A-2C04DB179A73}"/>
              </a:ext>
            </a:extLst>
          </p:cNvPr>
          <p:cNvPicPr>
            <a:picLocks noChangeAspect="1"/>
          </p:cNvPicPr>
          <p:nvPr/>
        </p:nvPicPr>
        <p:blipFill rotWithShape="1">
          <a:blip r:embed="rId4"/>
          <a:srcRect l="11572" r="46019"/>
          <a:stretch/>
        </p:blipFill>
        <p:spPr>
          <a:xfrm>
            <a:off x="-2" y="1045055"/>
            <a:ext cx="6184492" cy="5581887"/>
          </a:xfrm>
          <a:prstGeom prst="rect">
            <a:avLst/>
          </a:prstGeom>
        </p:spPr>
      </p:pic>
    </p:spTree>
    <p:extLst>
      <p:ext uri="{BB962C8B-B14F-4D97-AF65-F5344CB8AC3E}">
        <p14:creationId xmlns:p14="http://schemas.microsoft.com/office/powerpoint/2010/main" val="2804251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70EE783-FA31-7556-8406-EB31672F5A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5" name="Picture 4">
            <a:extLst>
              <a:ext uri="{FF2B5EF4-FFF2-40B4-BE49-F238E27FC236}">
                <a16:creationId xmlns:a16="http://schemas.microsoft.com/office/drawing/2014/main" id="{FD52FE02-8892-B280-5FEF-8BBDA07C5F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1629" y="186211"/>
            <a:ext cx="4328742" cy="623230"/>
          </a:xfrm>
          <a:prstGeom prst="rect">
            <a:avLst/>
          </a:prstGeom>
        </p:spPr>
      </p:pic>
      <p:sp>
        <p:nvSpPr>
          <p:cNvPr id="8" name="Title 1">
            <a:extLst>
              <a:ext uri="{FF2B5EF4-FFF2-40B4-BE49-F238E27FC236}">
                <a16:creationId xmlns:a16="http://schemas.microsoft.com/office/drawing/2014/main" id="{C4FCECE5-3A92-A90E-423B-717736F11C90}"/>
              </a:ext>
            </a:extLst>
          </p:cNvPr>
          <p:cNvSpPr>
            <a:spLocks noGrp="1"/>
          </p:cNvSpPr>
          <p:nvPr>
            <p:ph type="title"/>
          </p:nvPr>
        </p:nvSpPr>
        <p:spPr>
          <a:xfrm>
            <a:off x="5068712" y="994683"/>
            <a:ext cx="7034797" cy="610997"/>
          </a:xfr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p>
            <a:pPr algn="ctr"/>
            <a:r>
              <a:rPr lang="en-US" dirty="0">
                <a:latin typeface="Times New Roman" panose="02020603050405020304" pitchFamily="18" charset="0"/>
                <a:cs typeface="Times New Roman" panose="02020603050405020304" pitchFamily="18" charset="0"/>
              </a:rPr>
              <a:t>Representing the output in web browser </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8A412FF-6654-7D6E-B98F-2E0847F9E361}"/>
              </a:ext>
            </a:extLst>
          </p:cNvPr>
          <p:cNvPicPr>
            <a:picLocks noChangeAspect="1"/>
          </p:cNvPicPr>
          <p:nvPr/>
        </p:nvPicPr>
        <p:blipFill rotWithShape="1">
          <a:blip r:embed="rId4"/>
          <a:srcRect r="65336"/>
          <a:stretch/>
        </p:blipFill>
        <p:spPr>
          <a:xfrm>
            <a:off x="0" y="1023036"/>
            <a:ext cx="5014452" cy="2555906"/>
          </a:xfrm>
          <a:prstGeom prst="rect">
            <a:avLst/>
          </a:prstGeom>
        </p:spPr>
      </p:pic>
      <p:pic>
        <p:nvPicPr>
          <p:cNvPr id="3" name="Picture 2">
            <a:extLst>
              <a:ext uri="{FF2B5EF4-FFF2-40B4-BE49-F238E27FC236}">
                <a16:creationId xmlns:a16="http://schemas.microsoft.com/office/drawing/2014/main" id="{4F1D40A7-79D5-8027-9124-0187F37A0643}"/>
              </a:ext>
            </a:extLst>
          </p:cNvPr>
          <p:cNvPicPr>
            <a:picLocks noChangeAspect="1"/>
          </p:cNvPicPr>
          <p:nvPr/>
        </p:nvPicPr>
        <p:blipFill rotWithShape="1">
          <a:blip r:embed="rId5"/>
          <a:srcRect l="18077" r="47167" b="1"/>
          <a:stretch/>
        </p:blipFill>
        <p:spPr>
          <a:xfrm>
            <a:off x="20" y="3578942"/>
            <a:ext cx="5014432" cy="3092846"/>
          </a:xfrm>
          <a:prstGeom prst="rect">
            <a:avLst/>
          </a:prstGeom>
        </p:spPr>
      </p:pic>
      <p:sp>
        <p:nvSpPr>
          <p:cNvPr id="6" name="Content Placeholder 2">
            <a:extLst>
              <a:ext uri="{FF2B5EF4-FFF2-40B4-BE49-F238E27FC236}">
                <a16:creationId xmlns:a16="http://schemas.microsoft.com/office/drawing/2014/main" id="{463B1C4A-835F-96B2-30D8-6EBBB65125CE}"/>
              </a:ext>
            </a:extLst>
          </p:cNvPr>
          <p:cNvSpPr txBox="1">
            <a:spLocks/>
          </p:cNvSpPr>
          <p:nvPr/>
        </p:nvSpPr>
        <p:spPr>
          <a:xfrm>
            <a:off x="5068712" y="1708227"/>
            <a:ext cx="7034797" cy="4889218"/>
          </a:xfrm>
          <a:prstGeom prst="rect">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dk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dk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dk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9pPr>
          </a:lstStyle>
          <a:p>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To create a web interface for the task of fake news detection. We have used </a:t>
            </a:r>
            <a:r>
              <a:rPr lang="en-IN" sz="1800" dirty="0" err="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streamlit</a:t>
            </a: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library in Python to build an application for the machine learning model to detect fake news in real-time. Firstly, we installed it on your system using the pip command:</a:t>
            </a:r>
          </a:p>
          <a:p>
            <a:pPr marL="914400">
              <a:spcAft>
                <a:spcPts val="1000"/>
              </a:spcAft>
            </a:pPr>
            <a:r>
              <a:rPr lang="en-IN" sz="18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pip install </a:t>
            </a:r>
            <a:r>
              <a:rPr lang="en-IN" sz="1800" b="1" dirty="0" err="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streamlit</a:t>
            </a:r>
            <a:endParaRPr lang="en-IN" sz="18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500"/>
              </a:spcAft>
            </a:pP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We cannot run this code the same way you run your other Python programs. As we are using the </a:t>
            </a:r>
            <a:r>
              <a:rPr lang="en-IN" sz="1800" dirty="0" err="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streamlit</a:t>
            </a: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library here, so we need to write a command mentioned below in our command prompt or terminal to run this code:</a:t>
            </a:r>
          </a:p>
          <a:p>
            <a:pPr marL="914400">
              <a:spcAft>
                <a:spcPts val="500"/>
              </a:spcAft>
            </a:pPr>
            <a:r>
              <a:rPr lang="en-IN" sz="1800" b="1" dirty="0" err="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streamlit</a:t>
            </a:r>
            <a:r>
              <a:rPr lang="en-IN" sz="18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run filename.py</a:t>
            </a:r>
            <a:endPar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marL="73152">
              <a:spcAft>
                <a:spcPts val="500"/>
              </a:spcAft>
            </a:pP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Once this command executes, it will open a link on your default web browser that will display your output as a web interface for fake news detection.</a:t>
            </a:r>
          </a:p>
          <a:p>
            <a:pPr marL="73152">
              <a:spcAft>
                <a:spcPts val="500"/>
              </a:spcAft>
            </a:pP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Now we can give input as a news article and this application will show you if the news article you gave as input is fake or real.</a:t>
            </a:r>
          </a:p>
          <a:p>
            <a:pPr marL="914400">
              <a:spcAft>
                <a:spcPts val="1000"/>
              </a:spcAft>
            </a:pPr>
            <a:endParaRPr lang="en-IN" sz="1000" dirty="0">
              <a:latin typeface="Calibri" panose="020F0502020204030204" pitchFamily="34" charset="0"/>
              <a:ea typeface="Times New Roman" panose="02020603050405020304" pitchFamily="18" charset="0"/>
              <a:cs typeface="Mangal" panose="02040503050203030202" pitchFamily="18" charset="0"/>
            </a:endParaRPr>
          </a:p>
          <a:p>
            <a:endParaRPr lang="en-IN" sz="1000" dirty="0"/>
          </a:p>
        </p:txBody>
      </p:sp>
    </p:spTree>
    <p:extLst>
      <p:ext uri="{BB962C8B-B14F-4D97-AF65-F5344CB8AC3E}">
        <p14:creationId xmlns:p14="http://schemas.microsoft.com/office/powerpoint/2010/main" val="641902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70F658-BC74-9F2E-104F-641BA2DB3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sp>
        <p:nvSpPr>
          <p:cNvPr id="2" name="Title 1">
            <a:extLst>
              <a:ext uri="{FF2B5EF4-FFF2-40B4-BE49-F238E27FC236}">
                <a16:creationId xmlns:a16="http://schemas.microsoft.com/office/drawing/2014/main" id="{519C2610-6960-E3F2-53C0-86050B530673}"/>
              </a:ext>
            </a:extLst>
          </p:cNvPr>
          <p:cNvSpPr>
            <a:spLocks noGrp="1"/>
          </p:cNvSpPr>
          <p:nvPr>
            <p:ph type="ctrTitle"/>
          </p:nvPr>
        </p:nvSpPr>
        <p:spPr>
          <a:xfrm>
            <a:off x="1524000" y="1537084"/>
            <a:ext cx="9144000" cy="2387600"/>
          </a:xfrm>
        </p:spPr>
        <p:txBody>
          <a:bodyPr>
            <a:normAutofit fontScale="90000"/>
          </a:bodyPr>
          <a:lstStyle/>
          <a:p>
            <a:br>
              <a:rPr lang="en-US" dirty="0"/>
            </a:br>
            <a:r>
              <a:rPr lang="en-US" sz="8000" b="1" dirty="0">
                <a:solidFill>
                  <a:schemeClr val="accent1">
                    <a:lumMod val="75000"/>
                  </a:schemeClr>
                </a:solidFill>
                <a:latin typeface="+mn-lt"/>
              </a:rPr>
              <a:t>MAJOR PROJECT</a:t>
            </a:r>
            <a:br>
              <a:rPr lang="en-US" dirty="0"/>
            </a:br>
            <a:r>
              <a:rPr lang="en-US" sz="7300" u="sng" dirty="0">
                <a:solidFill>
                  <a:srgbClr val="C00000"/>
                </a:solidFill>
                <a:latin typeface="+mn-lt"/>
              </a:rPr>
              <a:t>FAKE NEWS DETECTION</a:t>
            </a:r>
            <a:endParaRPr lang="en-IN" sz="7300" u="sng" dirty="0">
              <a:solidFill>
                <a:srgbClr val="C00000"/>
              </a:solidFill>
              <a:latin typeface="+mn-lt"/>
            </a:endParaRPr>
          </a:p>
        </p:txBody>
      </p:sp>
      <p:sp>
        <p:nvSpPr>
          <p:cNvPr id="3" name="Subtitle 2">
            <a:extLst>
              <a:ext uri="{FF2B5EF4-FFF2-40B4-BE49-F238E27FC236}">
                <a16:creationId xmlns:a16="http://schemas.microsoft.com/office/drawing/2014/main" id="{21DFC974-6C6B-A50E-ABBD-10D9C5043EBA}"/>
              </a:ext>
            </a:extLst>
          </p:cNvPr>
          <p:cNvSpPr>
            <a:spLocks noGrp="1"/>
          </p:cNvSpPr>
          <p:nvPr>
            <p:ph type="subTitle" idx="1"/>
          </p:nvPr>
        </p:nvSpPr>
        <p:spPr>
          <a:xfrm>
            <a:off x="1524000" y="4356100"/>
            <a:ext cx="9144000" cy="1655762"/>
          </a:xfrm>
        </p:spPr>
        <p:txBody>
          <a:bodyPr>
            <a:normAutofit lnSpcReduction="10000"/>
          </a:bodyPr>
          <a:lstStyle/>
          <a:p>
            <a:endParaRPr lang="en-US" dirty="0"/>
          </a:p>
          <a:p>
            <a:r>
              <a:rPr lang="en-IN" sz="4000" b="1" dirty="0">
                <a:solidFill>
                  <a:schemeClr val="accent1">
                    <a:lumMod val="75000"/>
                  </a:schemeClr>
                </a:solidFill>
              </a:rPr>
              <a:t>BY AAYUSH UJJWAL </a:t>
            </a:r>
          </a:p>
          <a:p>
            <a:r>
              <a:rPr lang="en-IN" sz="4000" b="1" dirty="0">
                <a:solidFill>
                  <a:schemeClr val="accent1">
                    <a:lumMod val="75000"/>
                  </a:schemeClr>
                </a:solidFill>
              </a:rPr>
              <a:t>(2201062040)</a:t>
            </a:r>
          </a:p>
        </p:txBody>
      </p:sp>
      <p:pic>
        <p:nvPicPr>
          <p:cNvPr id="5" name="Picture 4">
            <a:extLst>
              <a:ext uri="{FF2B5EF4-FFF2-40B4-BE49-F238E27FC236}">
                <a16:creationId xmlns:a16="http://schemas.microsoft.com/office/drawing/2014/main" id="{7E5BF221-4B42-4820-1070-C4938607E5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967" y="201490"/>
            <a:ext cx="6396065" cy="920873"/>
          </a:xfrm>
          <a:prstGeom prst="rect">
            <a:avLst/>
          </a:prstGeom>
        </p:spPr>
      </p:pic>
    </p:spTree>
    <p:extLst>
      <p:ext uri="{BB962C8B-B14F-4D97-AF65-F5344CB8AC3E}">
        <p14:creationId xmlns:p14="http://schemas.microsoft.com/office/powerpoint/2010/main" val="2506549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70EE783-FA31-7556-8406-EB31672F5A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5" name="Picture 4">
            <a:extLst>
              <a:ext uri="{FF2B5EF4-FFF2-40B4-BE49-F238E27FC236}">
                <a16:creationId xmlns:a16="http://schemas.microsoft.com/office/drawing/2014/main" id="{FD52FE02-8892-B280-5FEF-8BBDA07C5F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1629" y="186211"/>
            <a:ext cx="4328742" cy="623230"/>
          </a:xfrm>
          <a:prstGeom prst="rect">
            <a:avLst/>
          </a:prstGeom>
        </p:spPr>
      </p:pic>
      <p:sp>
        <p:nvSpPr>
          <p:cNvPr id="8" name="Title 1">
            <a:extLst>
              <a:ext uri="{FF2B5EF4-FFF2-40B4-BE49-F238E27FC236}">
                <a16:creationId xmlns:a16="http://schemas.microsoft.com/office/drawing/2014/main" id="{C4FCECE5-3A92-A90E-423B-717736F11C90}"/>
              </a:ext>
            </a:extLst>
          </p:cNvPr>
          <p:cNvSpPr>
            <a:spLocks noGrp="1"/>
          </p:cNvSpPr>
          <p:nvPr>
            <p:ph type="title"/>
          </p:nvPr>
        </p:nvSpPr>
        <p:spPr>
          <a:xfrm>
            <a:off x="5068692" y="1063799"/>
            <a:ext cx="7034797" cy="610997"/>
          </a:xfr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p>
            <a:pPr algn="ctr"/>
            <a:r>
              <a:rPr lang="en-US" dirty="0">
                <a:latin typeface="Times New Roman" panose="02020603050405020304" pitchFamily="18" charset="0"/>
                <a:cs typeface="Times New Roman" panose="02020603050405020304" pitchFamily="18" charset="0"/>
              </a:rPr>
              <a:t>Result And Discussion </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93D01C4-A703-5B95-683E-0BF45C4F9C66}"/>
              </a:ext>
            </a:extLst>
          </p:cNvPr>
          <p:cNvPicPr>
            <a:picLocks noChangeAspect="1"/>
          </p:cNvPicPr>
          <p:nvPr/>
        </p:nvPicPr>
        <p:blipFill>
          <a:blip r:embed="rId4"/>
          <a:stretch>
            <a:fillRect/>
          </a:stretch>
        </p:blipFill>
        <p:spPr>
          <a:xfrm>
            <a:off x="0" y="1063799"/>
            <a:ext cx="5014432" cy="2623298"/>
          </a:xfrm>
          <a:prstGeom prst="rect">
            <a:avLst/>
          </a:prstGeom>
        </p:spPr>
      </p:pic>
      <p:pic>
        <p:nvPicPr>
          <p:cNvPr id="10" name="Picture 9">
            <a:extLst>
              <a:ext uri="{FF2B5EF4-FFF2-40B4-BE49-F238E27FC236}">
                <a16:creationId xmlns:a16="http://schemas.microsoft.com/office/drawing/2014/main" id="{A811AD3E-5B8C-388D-D352-4C0D10FEBD05}"/>
              </a:ext>
            </a:extLst>
          </p:cNvPr>
          <p:cNvPicPr>
            <a:picLocks noChangeAspect="1"/>
          </p:cNvPicPr>
          <p:nvPr/>
        </p:nvPicPr>
        <p:blipFill rotWithShape="1">
          <a:blip r:embed="rId5">
            <a:extLst>
              <a:ext uri="{28A0092B-C50C-407E-A947-70E740481C1C}">
                <a14:useLocalDpi xmlns:a14="http://schemas.microsoft.com/office/drawing/2010/main" val="0"/>
              </a:ext>
            </a:extLst>
          </a:blip>
          <a:srcRect l="23387" t="19928" r="36210" b="44010"/>
          <a:stretch/>
        </p:blipFill>
        <p:spPr>
          <a:xfrm>
            <a:off x="0" y="3805084"/>
            <a:ext cx="5014432" cy="2792361"/>
          </a:xfrm>
          <a:prstGeom prst="rect">
            <a:avLst/>
          </a:prstGeom>
        </p:spPr>
      </p:pic>
      <p:sp>
        <p:nvSpPr>
          <p:cNvPr id="11" name="Content Placeholder 2">
            <a:extLst>
              <a:ext uri="{FF2B5EF4-FFF2-40B4-BE49-F238E27FC236}">
                <a16:creationId xmlns:a16="http://schemas.microsoft.com/office/drawing/2014/main" id="{42DE7DBB-174E-37A9-5907-D6EB1610E0B1}"/>
              </a:ext>
            </a:extLst>
          </p:cNvPr>
          <p:cNvSpPr txBox="1">
            <a:spLocks/>
          </p:cNvSpPr>
          <p:nvPr/>
        </p:nvSpPr>
        <p:spPr>
          <a:xfrm>
            <a:off x="5432748" y="2192594"/>
            <a:ext cx="6385160" cy="4070554"/>
          </a:xfrm>
          <a:prstGeom prst="rect">
            <a:avLst/>
          </a:prstGeom>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accen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accen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n-lt"/>
                <a:ea typeface="+mn-ea"/>
                <a:cs typeface="+mn-cs"/>
              </a:defRPr>
            </a:lvl9pPr>
          </a:lstStyle>
          <a:p>
            <a:pPr marL="73152"/>
            <a:r>
              <a:rPr lang="en-IN" sz="20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This project can understand every sentence of the news articles from the dataset using NLP, then classify the news into real and fake news, so we can search for the news sentences in your own English. It can understand the content and give the result if it is fake or real. We have to update the dataset regularly to get the real-time experience. If we collaborate this model with any of the leading authorised news websites, we can eradicate fake news completely.</a:t>
            </a:r>
          </a:p>
          <a:p>
            <a:pPr marL="73152"/>
            <a:r>
              <a:rPr lang="en-IN" sz="20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The website that got created will take input from the user and present the output as </a:t>
            </a:r>
            <a:r>
              <a:rPr lang="en-IN" sz="20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“The News is Fake News Or The News Is True News” </a:t>
            </a:r>
            <a:r>
              <a:rPr lang="en-IN" sz="20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according to the selected algorithms.</a:t>
            </a:r>
          </a:p>
          <a:p>
            <a:endParaRPr lang="en-IN" dirty="0"/>
          </a:p>
        </p:txBody>
      </p:sp>
    </p:spTree>
    <p:extLst>
      <p:ext uri="{BB962C8B-B14F-4D97-AF65-F5344CB8AC3E}">
        <p14:creationId xmlns:p14="http://schemas.microsoft.com/office/powerpoint/2010/main" val="3188083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70F658-BC74-9F2E-104F-641BA2DB3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sp>
        <p:nvSpPr>
          <p:cNvPr id="2" name="Title 1">
            <a:extLst>
              <a:ext uri="{FF2B5EF4-FFF2-40B4-BE49-F238E27FC236}">
                <a16:creationId xmlns:a16="http://schemas.microsoft.com/office/drawing/2014/main" id="{519C2610-6960-E3F2-53C0-86050B530673}"/>
              </a:ext>
            </a:extLst>
          </p:cNvPr>
          <p:cNvSpPr>
            <a:spLocks noGrp="1"/>
          </p:cNvSpPr>
          <p:nvPr>
            <p:ph type="ctrTitle"/>
          </p:nvPr>
        </p:nvSpPr>
        <p:spPr>
          <a:xfrm>
            <a:off x="1524000" y="1351237"/>
            <a:ext cx="9144000" cy="519214"/>
          </a:xfrm>
        </p:spPr>
        <p:txBody>
          <a:bodyPr>
            <a:noAutofit/>
          </a:bodyPr>
          <a:lstStyle/>
          <a:p>
            <a:br>
              <a:rPr lang="en-US" sz="3200" u="sng" dirty="0"/>
            </a:br>
            <a:r>
              <a:rPr lang="en-US" sz="3200" b="1" u="sng" dirty="0">
                <a:solidFill>
                  <a:srgbClr val="C00000"/>
                </a:solidFill>
                <a:latin typeface="Times New Roman" panose="02020603050405020304" pitchFamily="18" charset="0"/>
                <a:cs typeface="Times New Roman" panose="02020603050405020304" pitchFamily="18" charset="0"/>
              </a:rPr>
              <a:t>CONCLUSION</a:t>
            </a:r>
            <a:endParaRPr lang="en-IN" sz="3200" b="1" u="sng"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1DFC974-6C6B-A50E-ABBD-10D9C5043EBA}"/>
              </a:ext>
            </a:extLst>
          </p:cNvPr>
          <p:cNvSpPr>
            <a:spLocks noGrp="1"/>
          </p:cNvSpPr>
          <p:nvPr>
            <p:ph type="subTitle" idx="1"/>
          </p:nvPr>
        </p:nvSpPr>
        <p:spPr>
          <a:xfrm>
            <a:off x="294968" y="2099325"/>
            <a:ext cx="11503742" cy="4399798"/>
          </a:xfrm>
        </p:spPr>
        <p:txBody>
          <a:bodyPr>
            <a:normAutofit fontScale="25000" lnSpcReduction="20000"/>
          </a:bodyPr>
          <a:lstStyle/>
          <a:p>
            <a:pPr marL="0" indent="0">
              <a:lnSpc>
                <a:spcPct val="120000"/>
              </a:lnSpc>
              <a:buNone/>
            </a:pPr>
            <a:r>
              <a:rPr lang="en-IN" sz="72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This project comes up with the applications of NLP (Natural Language Processing) techniques for detecting the 'fake news', that is misleading news stories that comes from the non-reputable sources.  The result confirms that the prediction of whether news is real, or fake is correct. The main scope of the project is to decrease the fake news which is spread among the people. The accuracy of this project depends upon the dataset we are using. The algorithm we are using, To make it more accurate. Considering the accuracy scores, we were able to establish for the various models, it appears that all of the models are doing a good job of identifying false news items. The Logistic Regression, Decision Tree,  Gradient Boosting classifiers and Random Forest. All things considered, the results of the algorithm suggest that a range of classifiers may be used with equal success rates and that machine learning techniques may be extremely successful in spotting bogus news. It's important to keep in mind that accuracy is only one measure and that the models should be evaluated using multiple metrics including precision, recall, and F1-score in addition to factors like interpretability, scalability, and processing requirements. Investigating different feature extraction and selection methods, classifier types, and ensemble approaches may also be useful to see whether even better results may be produced. We utilised the datasets real and fake, each of which had 21417 and 23481 entries, respectively. We converted text into a numerical model using TF-ID F Vectorizer and utilised the following models: Accuracy of 98% for Logistic Regression, 99%  for Decision Tree, 99% for Gradient Boosting and accuracy of 99% for the Random Forest Classifier.</a:t>
            </a:r>
          </a:p>
          <a:p>
            <a:endParaRPr lang="en-US" dirty="0"/>
          </a:p>
        </p:txBody>
      </p:sp>
      <p:pic>
        <p:nvPicPr>
          <p:cNvPr id="5" name="Picture 4">
            <a:extLst>
              <a:ext uri="{FF2B5EF4-FFF2-40B4-BE49-F238E27FC236}">
                <a16:creationId xmlns:a16="http://schemas.microsoft.com/office/drawing/2014/main" id="{7E5BF221-4B42-4820-1070-C4938607E5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967" y="201490"/>
            <a:ext cx="6396065" cy="920873"/>
          </a:xfrm>
          <a:prstGeom prst="rect">
            <a:avLst/>
          </a:prstGeom>
        </p:spPr>
      </p:pic>
    </p:spTree>
    <p:extLst>
      <p:ext uri="{BB962C8B-B14F-4D97-AF65-F5344CB8AC3E}">
        <p14:creationId xmlns:p14="http://schemas.microsoft.com/office/powerpoint/2010/main" val="1854230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70F658-BC74-9F2E-104F-641BA2DB3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sp>
        <p:nvSpPr>
          <p:cNvPr id="2" name="Title 1">
            <a:extLst>
              <a:ext uri="{FF2B5EF4-FFF2-40B4-BE49-F238E27FC236}">
                <a16:creationId xmlns:a16="http://schemas.microsoft.com/office/drawing/2014/main" id="{519C2610-6960-E3F2-53C0-86050B530673}"/>
              </a:ext>
            </a:extLst>
          </p:cNvPr>
          <p:cNvSpPr>
            <a:spLocks noGrp="1"/>
          </p:cNvSpPr>
          <p:nvPr>
            <p:ph type="ctrTitle"/>
          </p:nvPr>
        </p:nvSpPr>
        <p:spPr>
          <a:xfrm>
            <a:off x="1524000" y="1464037"/>
            <a:ext cx="9144000" cy="519214"/>
          </a:xfrm>
        </p:spPr>
        <p:txBody>
          <a:bodyPr>
            <a:noAutofit/>
          </a:bodyPr>
          <a:lstStyle/>
          <a:p>
            <a:br>
              <a:rPr lang="en-US" sz="3200" u="sng" dirty="0"/>
            </a:br>
            <a:r>
              <a:rPr lang="en-US" sz="3200" b="1" u="sng" dirty="0">
                <a:solidFill>
                  <a:srgbClr val="C00000"/>
                </a:solidFill>
                <a:latin typeface="Times New Roman" panose="02020603050405020304" pitchFamily="18" charset="0"/>
                <a:cs typeface="Times New Roman" panose="02020603050405020304" pitchFamily="18" charset="0"/>
              </a:rPr>
              <a:t>FUTURE WORK</a:t>
            </a:r>
            <a:endParaRPr lang="en-IN" sz="3200" b="1" u="sng"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BF221-4B42-4820-1070-C4938607E5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967" y="201490"/>
            <a:ext cx="6396065" cy="920873"/>
          </a:xfrm>
          <a:prstGeom prst="rect">
            <a:avLst/>
          </a:prstGeom>
        </p:spPr>
      </p:pic>
      <p:sp>
        <p:nvSpPr>
          <p:cNvPr id="8" name="Content Placeholder 2">
            <a:extLst>
              <a:ext uri="{FF2B5EF4-FFF2-40B4-BE49-F238E27FC236}">
                <a16:creationId xmlns:a16="http://schemas.microsoft.com/office/drawing/2014/main" id="{225B9F16-28F2-93EE-DAFA-008C5D6BEC6E}"/>
              </a:ext>
            </a:extLst>
          </p:cNvPr>
          <p:cNvSpPr txBox="1">
            <a:spLocks/>
          </p:cNvSpPr>
          <p:nvPr/>
        </p:nvSpPr>
        <p:spPr>
          <a:xfrm>
            <a:off x="1641986" y="2324926"/>
            <a:ext cx="8727435" cy="382555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000"/>
              </a:spcAft>
            </a:pP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The</a:t>
            </a:r>
            <a:r>
              <a:rPr lang="en-IN" sz="18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project is working well. The future work can include enhancing the model by using a better fitting algorithms or approaches as that we used cannot be very accurate at all times. </a:t>
            </a:r>
          </a:p>
          <a:p>
            <a:pPr algn="l">
              <a:spcAft>
                <a:spcPts val="1000"/>
              </a:spcAft>
            </a:pP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Future efforts to identify bogus news may go in the following directions: </a:t>
            </a:r>
          </a:p>
          <a:p>
            <a:pPr marL="342900" indent="-342900" algn="l">
              <a:buFont typeface="Symbol" panose="05050102010706020507" pitchFamily="18" charset="2"/>
              <a:buChar char=""/>
            </a:pP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Including more varied and subtle aspects</a:t>
            </a:r>
          </a:p>
          <a:p>
            <a:pPr marL="342900" indent="-342900" algn="l">
              <a:buFont typeface="Symbol" panose="05050102010706020507" pitchFamily="18" charset="2"/>
              <a:buChar char=""/>
            </a:pP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Creating more interpretable models</a:t>
            </a:r>
          </a:p>
          <a:p>
            <a:pPr marL="342900" indent="-342900" algn="l">
              <a:buFont typeface="Symbol" panose="05050102010706020507" pitchFamily="18" charset="2"/>
              <a:buChar char=""/>
            </a:pP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Combining information from other sources</a:t>
            </a:r>
          </a:p>
          <a:p>
            <a:pPr marL="342900" indent="-342900" algn="l">
              <a:spcAft>
                <a:spcPts val="1000"/>
              </a:spcAft>
              <a:buFont typeface="Symbol" panose="05050102010706020507" pitchFamily="18" charset="2"/>
              <a:buChar char=""/>
            </a:pP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Adapting to shifting strategies</a:t>
            </a:r>
          </a:p>
          <a:p>
            <a:pPr algn="l">
              <a:spcAft>
                <a:spcPts val="1000"/>
              </a:spcAft>
            </a:pPr>
            <a:r>
              <a:rPr lang="en-IN" sz="18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The project is scaled for a very limited user base, so it can only detect. It can be scaled up for a greater number of users and thus can be used in other domains. Better technology for night vision can be implemented as it is not appropriate for darker regions.</a:t>
            </a:r>
          </a:p>
          <a:p>
            <a:endParaRPr lang="en-IN" sz="1400" dirty="0">
              <a:solidFill>
                <a:srgbClr val="002060"/>
              </a:solidFill>
            </a:endParaRPr>
          </a:p>
        </p:txBody>
      </p:sp>
    </p:spTree>
    <p:extLst>
      <p:ext uri="{BB962C8B-B14F-4D97-AF65-F5344CB8AC3E}">
        <p14:creationId xmlns:p14="http://schemas.microsoft.com/office/powerpoint/2010/main" val="601314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70F658-BC74-9F2E-104F-641BA2DB3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sp>
        <p:nvSpPr>
          <p:cNvPr id="2" name="Title 1">
            <a:extLst>
              <a:ext uri="{FF2B5EF4-FFF2-40B4-BE49-F238E27FC236}">
                <a16:creationId xmlns:a16="http://schemas.microsoft.com/office/drawing/2014/main" id="{519C2610-6960-E3F2-53C0-86050B530673}"/>
              </a:ext>
            </a:extLst>
          </p:cNvPr>
          <p:cNvSpPr>
            <a:spLocks noGrp="1"/>
          </p:cNvSpPr>
          <p:nvPr>
            <p:ph type="ctrTitle"/>
          </p:nvPr>
        </p:nvSpPr>
        <p:spPr>
          <a:xfrm>
            <a:off x="1524000" y="1464037"/>
            <a:ext cx="9144000" cy="519214"/>
          </a:xfrm>
        </p:spPr>
        <p:txBody>
          <a:bodyPr>
            <a:noAutofit/>
          </a:bodyPr>
          <a:lstStyle/>
          <a:p>
            <a:br>
              <a:rPr lang="en-US" sz="3200" u="sng" dirty="0"/>
            </a:br>
            <a:r>
              <a:rPr lang="en-US" sz="3200" b="1" u="sng" dirty="0">
                <a:solidFill>
                  <a:srgbClr val="C00000"/>
                </a:solidFill>
                <a:latin typeface="Times New Roman" panose="02020603050405020304" pitchFamily="18" charset="0"/>
                <a:cs typeface="Times New Roman" panose="02020603050405020304" pitchFamily="18" charset="0"/>
              </a:rPr>
              <a:t>REFERENCES</a:t>
            </a:r>
            <a:endParaRPr lang="en-IN" sz="3200" b="1" u="sng"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BF221-4B42-4820-1070-C4938607E5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5771" y="213069"/>
            <a:ext cx="5400458" cy="777531"/>
          </a:xfrm>
          <a:prstGeom prst="rect">
            <a:avLst/>
          </a:prstGeom>
        </p:spPr>
      </p:pic>
      <p:sp>
        <p:nvSpPr>
          <p:cNvPr id="3" name="Content Placeholder 2">
            <a:extLst>
              <a:ext uri="{FF2B5EF4-FFF2-40B4-BE49-F238E27FC236}">
                <a16:creationId xmlns:a16="http://schemas.microsoft.com/office/drawing/2014/main" id="{FC9EA525-6E82-8C22-D609-03DB100340CC}"/>
              </a:ext>
            </a:extLst>
          </p:cNvPr>
          <p:cNvSpPr txBox="1">
            <a:spLocks/>
          </p:cNvSpPr>
          <p:nvPr/>
        </p:nvSpPr>
        <p:spPr>
          <a:xfrm>
            <a:off x="1371600" y="2286000"/>
            <a:ext cx="9601200" cy="358140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l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l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9pPr>
          </a:lstStyle>
          <a:p>
            <a:pPr algn="l">
              <a:spcAft>
                <a:spcPts val="1000"/>
              </a:spcAft>
            </a:pPr>
            <a:r>
              <a:rPr lang="en-IN" sz="1600" b="1" dirty="0">
                <a:solidFill>
                  <a:schemeClr val="accent1">
                    <a:lumMod val="75000"/>
                  </a:schemeClr>
                </a:solidFill>
                <a:latin typeface="Abadi" panose="020B0604020104020204" pitchFamily="34" charset="0"/>
                <a:ea typeface="Times New Roman" panose="02020603050405020304" pitchFamily="18" charset="0"/>
                <a:cs typeface="Times New Roman" panose="02020603050405020304" pitchFamily="18" charset="0"/>
              </a:rPr>
              <a:t>F</a:t>
            </a:r>
            <a:r>
              <a:rPr lang="en-IN" sz="1600" b="1"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or making this project I have used many websites and research papers. The links are below specified:</a:t>
            </a:r>
          </a:p>
          <a:p>
            <a:pPr marL="285750" indent="-285750" algn="l">
              <a:buFont typeface="Arial" panose="020B0604020202020204" pitchFamily="34" charset="0"/>
              <a:buChar char="•"/>
            </a:pPr>
            <a:r>
              <a:rPr lang="en-IN" sz="1600" b="1" u="sng"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https://realpython.com/nltk-nlp-python/</a:t>
            </a:r>
            <a:endParaRPr lang="en-IN" sz="1600" b="1"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600" b="1" u="sng"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https://www.datacamp.com/tutorial/wordcloud-python</a:t>
            </a:r>
            <a:endParaRPr lang="en-IN" sz="1600" b="1"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600" b="1" u="sng"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https://www.simplilearn.com/tutorials/machine-learning-tutorial/how-to-create-a-fake-news-detection-system</a:t>
            </a:r>
            <a:endParaRPr lang="en-IN" sz="1600" b="1"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spcAft>
                <a:spcPts val="1000"/>
              </a:spcAft>
              <a:buFont typeface="Arial" panose="020B0604020202020204" pitchFamily="34" charset="0"/>
              <a:buChar char="•"/>
            </a:pPr>
            <a:r>
              <a:rPr lang="en-IN" sz="1600" b="1" u="sng"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https://www.datacamp.com/tutorial/streamlit</a:t>
            </a:r>
            <a:endParaRPr lang="en-IN" sz="1600" b="1"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lgn="l">
              <a:spcAft>
                <a:spcPts val="1000"/>
              </a:spcAft>
            </a:pPr>
            <a:r>
              <a:rPr lang="en-IN" sz="1600" b="1"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I have also used so many other YouTube channels and google to solve our errors. </a:t>
            </a:r>
          </a:p>
          <a:p>
            <a:pPr algn="l">
              <a:spcAft>
                <a:spcPts val="1000"/>
              </a:spcAft>
            </a:pPr>
            <a:r>
              <a:rPr lang="en-IN" sz="1600" b="1"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I used Official python documentations to code in python.</a:t>
            </a:r>
          </a:p>
          <a:p>
            <a:endParaRPr lang="en-IN" sz="1600" dirty="0"/>
          </a:p>
        </p:txBody>
      </p:sp>
    </p:spTree>
    <p:extLst>
      <p:ext uri="{BB962C8B-B14F-4D97-AF65-F5344CB8AC3E}">
        <p14:creationId xmlns:p14="http://schemas.microsoft.com/office/powerpoint/2010/main" val="79737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1388" y="211357"/>
            <a:ext cx="4589223" cy="659702"/>
          </a:xfrm>
          <a:prstGeom prst="rect">
            <a:avLst/>
          </a:prstGeom>
        </p:spPr>
      </p:pic>
      <p:sp>
        <p:nvSpPr>
          <p:cNvPr id="2" name="TextBox 1"/>
          <p:cNvSpPr txBox="1"/>
          <p:nvPr/>
        </p:nvSpPr>
        <p:spPr>
          <a:xfrm>
            <a:off x="3270482" y="2828835"/>
            <a:ext cx="5651034" cy="1200329"/>
          </a:xfrm>
          <a:prstGeom prst="rect">
            <a:avLst/>
          </a:prstGeom>
          <a:noFill/>
        </p:spPr>
        <p:txBody>
          <a:bodyPr wrap="none" rtlCol="0">
            <a:spAutoFit/>
          </a:bodyPr>
          <a:lstStyle/>
          <a:p>
            <a:pPr algn="ctr"/>
            <a:r>
              <a:rPr lang="en-US" sz="7200" dirty="0">
                <a:solidFill>
                  <a:srgbClr val="0060AA"/>
                </a:solidFill>
                <a:latin typeface="Garamond" pitchFamily="18" charset="0"/>
              </a:rPr>
              <a:t>THANK</a:t>
            </a:r>
            <a:r>
              <a:rPr lang="en-US" sz="7200" dirty="0">
                <a:latin typeface="Garamond" pitchFamily="18" charset="0"/>
              </a:rPr>
              <a:t> </a:t>
            </a:r>
            <a:r>
              <a:rPr lang="en-US" sz="7200" dirty="0">
                <a:solidFill>
                  <a:srgbClr val="E31E24"/>
                </a:solidFill>
                <a:latin typeface="Garamond" pitchFamily="18" charset="0"/>
              </a:rPr>
              <a:t>YOU</a:t>
            </a:r>
            <a:endParaRPr lang="en-IN" sz="7200" dirty="0">
              <a:latin typeface="Garamond" pitchFamily="18" charset="0"/>
            </a:endParaRPr>
          </a:p>
        </p:txBody>
      </p:sp>
    </p:spTree>
    <p:extLst>
      <p:ext uri="{BB962C8B-B14F-4D97-AF65-F5344CB8AC3E}">
        <p14:creationId xmlns:p14="http://schemas.microsoft.com/office/powerpoint/2010/main" val="3858198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510DD5B-FBEF-4FEA-56D9-2D1FE19FB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3" name="Picture 2">
            <a:extLst>
              <a:ext uri="{FF2B5EF4-FFF2-40B4-BE49-F238E27FC236}">
                <a16:creationId xmlns:a16="http://schemas.microsoft.com/office/drawing/2014/main" id="{C9F327E8-16DE-C966-A394-6BF2B0A74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967" y="160107"/>
            <a:ext cx="6396065" cy="920873"/>
          </a:xfrm>
          <a:prstGeom prst="rect">
            <a:avLst/>
          </a:prstGeom>
        </p:spPr>
      </p:pic>
      <p:pic>
        <p:nvPicPr>
          <p:cNvPr id="7" name="Content Placeholder 4">
            <a:extLst>
              <a:ext uri="{FF2B5EF4-FFF2-40B4-BE49-F238E27FC236}">
                <a16:creationId xmlns:a16="http://schemas.microsoft.com/office/drawing/2014/main" id="{188E2924-B144-3BAD-56FC-6A3BB8024B54}"/>
              </a:ext>
            </a:extLst>
          </p:cNvPr>
          <p:cNvPicPr>
            <a:picLocks noChangeAspect="1"/>
          </p:cNvPicPr>
          <p:nvPr/>
        </p:nvPicPr>
        <p:blipFill rotWithShape="1">
          <a:blip r:embed="rId4"/>
          <a:srcRect l="2366" r="14080" b="1"/>
          <a:stretch/>
        </p:blipFill>
        <p:spPr>
          <a:xfrm>
            <a:off x="127819" y="1266411"/>
            <a:ext cx="11808542" cy="5406157"/>
          </a:xfrm>
          <a:prstGeom prst="rect">
            <a:avLst/>
          </a:prstGeom>
        </p:spPr>
      </p:pic>
    </p:spTree>
    <p:extLst>
      <p:ext uri="{BB962C8B-B14F-4D97-AF65-F5344CB8AC3E}">
        <p14:creationId xmlns:p14="http://schemas.microsoft.com/office/powerpoint/2010/main" val="7736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70EE783-FA31-7556-8406-EB31672F5A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5" name="Picture 4">
            <a:extLst>
              <a:ext uri="{FF2B5EF4-FFF2-40B4-BE49-F238E27FC236}">
                <a16:creationId xmlns:a16="http://schemas.microsoft.com/office/drawing/2014/main" id="{FD52FE02-8892-B280-5FEF-8BBDA07C5F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967" y="201490"/>
            <a:ext cx="6396065" cy="920873"/>
          </a:xfrm>
          <a:prstGeom prst="rect">
            <a:avLst/>
          </a:prstGeom>
        </p:spPr>
      </p:pic>
      <p:pic>
        <p:nvPicPr>
          <p:cNvPr id="6" name="Picture 5" descr="Office items on a table">
            <a:extLst>
              <a:ext uri="{FF2B5EF4-FFF2-40B4-BE49-F238E27FC236}">
                <a16:creationId xmlns:a16="http://schemas.microsoft.com/office/drawing/2014/main" id="{1E426906-86FD-4F9B-0262-1CDA544E9D2D}"/>
              </a:ext>
            </a:extLst>
          </p:cNvPr>
          <p:cNvPicPr>
            <a:picLocks noChangeAspect="1"/>
          </p:cNvPicPr>
          <p:nvPr/>
        </p:nvPicPr>
        <p:blipFill rotWithShape="1">
          <a:blip r:embed="rId4"/>
          <a:srcRect l="30555" r="21297" b="2"/>
          <a:stretch/>
        </p:blipFill>
        <p:spPr>
          <a:xfrm>
            <a:off x="68826" y="1351237"/>
            <a:ext cx="5329084" cy="5197047"/>
          </a:xfrm>
          <a:prstGeom prst="rect">
            <a:avLst/>
          </a:prstGeom>
        </p:spPr>
      </p:pic>
      <p:sp>
        <p:nvSpPr>
          <p:cNvPr id="8" name="Title 1">
            <a:extLst>
              <a:ext uri="{FF2B5EF4-FFF2-40B4-BE49-F238E27FC236}">
                <a16:creationId xmlns:a16="http://schemas.microsoft.com/office/drawing/2014/main" id="{C4FCECE5-3A92-A90E-423B-717736F11C90}"/>
              </a:ext>
            </a:extLst>
          </p:cNvPr>
          <p:cNvSpPr>
            <a:spLocks noGrp="1"/>
          </p:cNvSpPr>
          <p:nvPr>
            <p:ph type="title"/>
          </p:nvPr>
        </p:nvSpPr>
        <p:spPr>
          <a:xfrm>
            <a:off x="6643527" y="1394784"/>
            <a:ext cx="4103825" cy="610997"/>
          </a:xfr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p>
            <a:pPr algn="ctr"/>
            <a:r>
              <a:rPr lang="en-US" sz="4000" dirty="0">
                <a:latin typeface="Times New Roman" panose="02020603050405020304" pitchFamily="18" charset="0"/>
                <a:cs typeface="Times New Roman" panose="02020603050405020304" pitchFamily="18" charset="0"/>
              </a:rPr>
              <a:t>Introduction</a:t>
            </a:r>
            <a:endParaRPr lang="en-IN" sz="4000"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3012BE98-FD83-A461-D887-A4E09C897F2E}"/>
              </a:ext>
            </a:extLst>
          </p:cNvPr>
          <p:cNvSpPr txBox="1">
            <a:spLocks/>
          </p:cNvSpPr>
          <p:nvPr/>
        </p:nvSpPr>
        <p:spPr>
          <a:xfrm>
            <a:off x="5748509" y="2422154"/>
            <a:ext cx="6092891" cy="3581400"/>
          </a:xfrm>
          <a:prstGeom prst="rect">
            <a:avLst/>
          </a:prstGeom>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accent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accent5"/>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accent5"/>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9pPr>
          </a:lstStyle>
          <a:p>
            <a:pPr marL="285750" indent="-285750">
              <a:buFont typeface="Arial" panose="020B0604020202020204" pitchFamily="34" charset="0"/>
              <a:buChar char="•"/>
            </a:pPr>
            <a:r>
              <a:rPr lang="en-US" sz="2500" dirty="0">
                <a:solidFill>
                  <a:schemeClr val="tx1"/>
                </a:solidFill>
                <a:latin typeface="Times New Roman" panose="02020603050405020304" pitchFamily="18" charset="0"/>
                <a:cs typeface="Times New Roman" panose="02020603050405020304" pitchFamily="18" charset="0"/>
              </a:rPr>
              <a:t>These days, news about current events and particular areas of interest is broadcast on radio and television as well as written in newspapers and on social media worldwide.</a:t>
            </a:r>
          </a:p>
          <a:p>
            <a:endParaRPr lang="en-US" sz="25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500" dirty="0">
                <a:solidFill>
                  <a:schemeClr val="tx1"/>
                </a:solidFill>
                <a:latin typeface="Times New Roman" panose="02020603050405020304" pitchFamily="18" charset="0"/>
                <a:cs typeface="Times New Roman" panose="02020603050405020304" pitchFamily="18" charset="0"/>
              </a:rPr>
              <a:t>Given the rapid expansion of online material, it is getting harder  to distinguish between genuine and fake information. </a:t>
            </a:r>
          </a:p>
          <a:p>
            <a:pPr>
              <a:buFont typeface="Wingdings" panose="05000000000000000000" pitchFamily="2" charset="2"/>
              <a:buChar char="§"/>
            </a:pPr>
            <a:endParaRPr lang="en-US" sz="25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500" dirty="0">
                <a:solidFill>
                  <a:schemeClr val="tx1"/>
                </a:solidFill>
                <a:latin typeface="Times New Roman" panose="02020603050405020304" pitchFamily="18" charset="0"/>
                <a:cs typeface="Times New Roman" panose="02020603050405020304" pitchFamily="18" charset="0"/>
              </a:rPr>
              <a:t>Fake news has consequently spread like wildfire, making it extremely difficult for makers of such information to verify it to prevent public misinformation.</a:t>
            </a:r>
          </a:p>
          <a:p>
            <a:pPr>
              <a:buFont typeface="Wingdings" panose="05000000000000000000" pitchFamily="2" charset="2"/>
              <a:buChar char="§"/>
            </a:pPr>
            <a:endParaRPr lang="en-US" sz="25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500" dirty="0">
                <a:solidFill>
                  <a:schemeClr val="tx1"/>
                </a:solidFill>
                <a:latin typeface="Times New Roman" panose="02020603050405020304" pitchFamily="18" charset="0"/>
                <a:cs typeface="Times New Roman" panose="02020603050405020304" pitchFamily="18" charset="0"/>
              </a:rPr>
              <a:t>For getting better result we will implement an automated fake news classification model which classify the data into “Fake” or “Real”.</a:t>
            </a:r>
          </a:p>
          <a:p>
            <a:endParaRPr lang="en-IN" sz="1300" dirty="0"/>
          </a:p>
        </p:txBody>
      </p:sp>
    </p:spTree>
    <p:extLst>
      <p:ext uri="{BB962C8B-B14F-4D97-AF65-F5344CB8AC3E}">
        <p14:creationId xmlns:p14="http://schemas.microsoft.com/office/powerpoint/2010/main" val="3403591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70EE783-FA31-7556-8406-EB31672F5A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5" name="Picture 4">
            <a:extLst>
              <a:ext uri="{FF2B5EF4-FFF2-40B4-BE49-F238E27FC236}">
                <a16:creationId xmlns:a16="http://schemas.microsoft.com/office/drawing/2014/main" id="{FD52FE02-8892-B280-5FEF-8BBDA07C5F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967" y="201490"/>
            <a:ext cx="6396065" cy="920873"/>
          </a:xfrm>
          <a:prstGeom prst="rect">
            <a:avLst/>
          </a:prstGeom>
        </p:spPr>
      </p:pic>
      <p:sp>
        <p:nvSpPr>
          <p:cNvPr id="8" name="Title 1">
            <a:extLst>
              <a:ext uri="{FF2B5EF4-FFF2-40B4-BE49-F238E27FC236}">
                <a16:creationId xmlns:a16="http://schemas.microsoft.com/office/drawing/2014/main" id="{C4FCECE5-3A92-A90E-423B-717736F11C90}"/>
              </a:ext>
            </a:extLst>
          </p:cNvPr>
          <p:cNvSpPr>
            <a:spLocks noGrp="1"/>
          </p:cNvSpPr>
          <p:nvPr>
            <p:ph type="title"/>
          </p:nvPr>
        </p:nvSpPr>
        <p:spPr>
          <a:xfrm>
            <a:off x="6663192" y="1473172"/>
            <a:ext cx="4103825" cy="610997"/>
          </a:xfr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p>
            <a:pPr algn="ctr"/>
            <a:r>
              <a:rPr lang="en-US" sz="4000" dirty="0">
                <a:latin typeface="Times New Roman" panose="02020603050405020304" pitchFamily="18" charset="0"/>
                <a:cs typeface="Times New Roman" panose="02020603050405020304" pitchFamily="18" charset="0"/>
              </a:rPr>
              <a:t>Objectives</a:t>
            </a:r>
            <a:endParaRPr lang="en-IN" sz="4000"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3012BE98-FD83-A461-D887-A4E09C897F2E}"/>
              </a:ext>
            </a:extLst>
          </p:cNvPr>
          <p:cNvSpPr txBox="1">
            <a:spLocks/>
          </p:cNvSpPr>
          <p:nvPr/>
        </p:nvSpPr>
        <p:spPr>
          <a:xfrm>
            <a:off x="5748509" y="2544531"/>
            <a:ext cx="6092891" cy="3581400"/>
          </a:xfrm>
          <a:prstGeom prst="rect">
            <a:avLst/>
          </a:prstGeom>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4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accent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accent5"/>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accent5"/>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9pPr>
          </a:lstStyle>
          <a:p>
            <a:pPr marL="457200" indent="-457200">
              <a:buFont typeface="Arial" panose="020B0604020202020204" pitchFamily="34" charset="0"/>
              <a:buChar char="•"/>
            </a:pPr>
            <a:r>
              <a:rPr lang="en-US" sz="3300" dirty="0">
                <a:solidFill>
                  <a:schemeClr val="tx1"/>
                </a:solidFill>
                <a:latin typeface="Times New Roman" panose="02020603050405020304" pitchFamily="18" charset="0"/>
                <a:cs typeface="Times New Roman" panose="02020603050405020304" pitchFamily="18" charset="0"/>
              </a:rPr>
              <a:t>This project helps to find a way to utilize Natural Language Processing (NLP) to identify and classify the fake news articles. The main objective is to detect the fake news, which is a classic text classification problem.</a:t>
            </a:r>
          </a:p>
          <a:p>
            <a:pPr marL="457200" indent="-457200">
              <a:buFont typeface="Arial" panose="020B0604020202020204" pitchFamily="34" charset="0"/>
              <a:buChar char="•"/>
            </a:pPr>
            <a:endParaRPr lang="en-US" sz="33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300" dirty="0">
                <a:solidFill>
                  <a:schemeClr val="tx1"/>
                </a:solidFill>
                <a:latin typeface="Times New Roman" panose="02020603050405020304" pitchFamily="18" charset="0"/>
                <a:cs typeface="Times New Roman" panose="02020603050405020304" pitchFamily="18" charset="0"/>
              </a:rPr>
              <a:t>This advanced python project of detecting fake news deals with fake and real news. Using SK-Learn tools, we </a:t>
            </a:r>
            <a:r>
              <a:rPr lang="en-US" sz="3300">
                <a:solidFill>
                  <a:schemeClr val="tx1"/>
                </a:solidFill>
                <a:latin typeface="Times New Roman" panose="02020603050405020304" pitchFamily="18" charset="0"/>
                <a:cs typeface="Times New Roman" panose="02020603050405020304" pitchFamily="18" charset="0"/>
              </a:rPr>
              <a:t>will use a </a:t>
            </a:r>
            <a:r>
              <a:rPr lang="en-US" sz="3300" dirty="0" err="1">
                <a:solidFill>
                  <a:schemeClr val="tx1"/>
                </a:solidFill>
                <a:latin typeface="Times New Roman" panose="02020603050405020304" pitchFamily="18" charset="0"/>
                <a:cs typeface="Times New Roman" panose="02020603050405020304" pitchFamily="18" charset="0"/>
              </a:rPr>
              <a:t>Tf-idf</a:t>
            </a:r>
            <a:r>
              <a:rPr lang="en-US" sz="3300" dirty="0">
                <a:solidFill>
                  <a:schemeClr val="tx1"/>
                </a:solidFill>
                <a:latin typeface="Times New Roman" panose="02020603050405020304" pitchFamily="18" charset="0"/>
                <a:cs typeface="Times New Roman" panose="02020603050405020304" pitchFamily="18" charset="0"/>
              </a:rPr>
              <a:t> Vectorizer on our dataset.</a:t>
            </a:r>
          </a:p>
          <a:p>
            <a:pPr marL="457200" indent="-457200">
              <a:buFont typeface="Arial" panose="020B0604020202020204" pitchFamily="34" charset="0"/>
              <a:buChar char="•"/>
            </a:pPr>
            <a:endParaRPr lang="en-US" sz="33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300" dirty="0">
                <a:solidFill>
                  <a:schemeClr val="tx1"/>
                </a:solidFill>
                <a:latin typeface="Times New Roman" panose="02020603050405020304" pitchFamily="18" charset="0"/>
                <a:cs typeface="Times New Roman" panose="02020603050405020304" pitchFamily="18" charset="0"/>
              </a:rPr>
              <a:t>To know how well our model fares, we will use various models, which will result in an accuracy score and a performance metrices.</a:t>
            </a:r>
          </a:p>
          <a:p>
            <a:pPr marL="457200" indent="-457200">
              <a:buFont typeface="Arial" panose="020B0604020202020204" pitchFamily="34" charset="0"/>
              <a:buChar char="•"/>
            </a:pPr>
            <a:endParaRPr lang="en-US" sz="33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300" dirty="0">
                <a:solidFill>
                  <a:schemeClr val="tx1"/>
                </a:solidFill>
                <a:latin typeface="Times New Roman" panose="02020603050405020304" pitchFamily="18" charset="0"/>
                <a:cs typeface="Times New Roman" panose="02020603050405020304" pitchFamily="18" charset="0"/>
              </a:rPr>
              <a:t>Our goal is to develop a model that can classifies between “Real” news and “Fake” news.</a:t>
            </a:r>
            <a:endParaRPr lang="en-IN" sz="3300" dirty="0">
              <a:solidFill>
                <a:schemeClr val="tx1"/>
              </a:solidFill>
              <a:latin typeface="Times New Roman" panose="02020603050405020304" pitchFamily="18" charset="0"/>
              <a:cs typeface="Times New Roman" panose="02020603050405020304" pitchFamily="18" charset="0"/>
            </a:endParaRPr>
          </a:p>
          <a:p>
            <a:endParaRPr lang="en-IN" sz="1300" dirty="0"/>
          </a:p>
        </p:txBody>
      </p:sp>
      <p:pic>
        <p:nvPicPr>
          <p:cNvPr id="2" name="Picture 1">
            <a:extLst>
              <a:ext uri="{FF2B5EF4-FFF2-40B4-BE49-F238E27FC236}">
                <a16:creationId xmlns:a16="http://schemas.microsoft.com/office/drawing/2014/main" id="{0A254D6A-0666-E11A-D579-D0ED5DC0EB64}"/>
              </a:ext>
            </a:extLst>
          </p:cNvPr>
          <p:cNvPicPr>
            <a:picLocks noChangeAspect="1"/>
          </p:cNvPicPr>
          <p:nvPr/>
        </p:nvPicPr>
        <p:blipFill>
          <a:blip r:embed="rId4"/>
          <a:srcRect/>
          <a:stretch/>
        </p:blipFill>
        <p:spPr>
          <a:xfrm>
            <a:off x="-1" y="1278193"/>
            <a:ext cx="5397910" cy="5260259"/>
          </a:xfrm>
          <a:prstGeom prst="rect">
            <a:avLst/>
          </a:prstGeom>
        </p:spPr>
      </p:pic>
    </p:spTree>
    <p:extLst>
      <p:ext uri="{BB962C8B-B14F-4D97-AF65-F5344CB8AC3E}">
        <p14:creationId xmlns:p14="http://schemas.microsoft.com/office/powerpoint/2010/main" val="8033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70F658-BC74-9F2E-104F-641BA2DB3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sp>
        <p:nvSpPr>
          <p:cNvPr id="2" name="Title 1">
            <a:extLst>
              <a:ext uri="{FF2B5EF4-FFF2-40B4-BE49-F238E27FC236}">
                <a16:creationId xmlns:a16="http://schemas.microsoft.com/office/drawing/2014/main" id="{519C2610-6960-E3F2-53C0-86050B530673}"/>
              </a:ext>
            </a:extLst>
          </p:cNvPr>
          <p:cNvSpPr>
            <a:spLocks noGrp="1"/>
          </p:cNvSpPr>
          <p:nvPr>
            <p:ph type="ctrTitle"/>
          </p:nvPr>
        </p:nvSpPr>
        <p:spPr>
          <a:xfrm>
            <a:off x="1524000" y="1537084"/>
            <a:ext cx="9144000" cy="964816"/>
          </a:xfrm>
        </p:spPr>
        <p:txBody>
          <a:bodyPr>
            <a:noAutofit/>
          </a:bodyPr>
          <a:lstStyle/>
          <a:p>
            <a:br>
              <a:rPr lang="en-US" sz="4800" u="sng" dirty="0"/>
            </a:br>
            <a:r>
              <a:rPr lang="en-US" sz="4800" b="1" u="sng" dirty="0">
                <a:solidFill>
                  <a:srgbClr val="C00000"/>
                </a:solidFill>
                <a:latin typeface="Times New Roman" panose="02020603050405020304" pitchFamily="18" charset="0"/>
                <a:cs typeface="Times New Roman" panose="02020603050405020304" pitchFamily="18" charset="0"/>
              </a:rPr>
              <a:t>Problem Statement</a:t>
            </a:r>
            <a:endParaRPr lang="en-IN" sz="4800" b="1" u="sng"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1DFC974-6C6B-A50E-ABBD-10D9C5043EBA}"/>
              </a:ext>
            </a:extLst>
          </p:cNvPr>
          <p:cNvSpPr>
            <a:spLocks noGrp="1"/>
          </p:cNvSpPr>
          <p:nvPr>
            <p:ph type="subTitle" idx="1"/>
          </p:nvPr>
        </p:nvSpPr>
        <p:spPr>
          <a:xfrm>
            <a:off x="1524000" y="2916621"/>
            <a:ext cx="9144000" cy="3081056"/>
          </a:xfrm>
        </p:spPr>
        <p:txBody>
          <a:bodyPr>
            <a:normAutofit fontScale="85000" lnSpcReduction="10000"/>
          </a:bodyPr>
          <a:lstStyle/>
          <a:p>
            <a:pPr marL="342900" indent="-342900" algn="l">
              <a:buFont typeface="Arial" panose="020B0604020202020204" pitchFamily="34" charset="0"/>
              <a:buChar char="•"/>
            </a:pPr>
            <a:r>
              <a:rPr lang="en-US" sz="2400" dirty="0">
                <a:latin typeface="Abadi" panose="020B0604020104020204" pitchFamily="34" charset="0"/>
              </a:rPr>
              <a:t>I</a:t>
            </a:r>
            <a:r>
              <a:rPr lang="en-US" sz="2400" dirty="0">
                <a:latin typeface="Times New Roman" panose="02020603050405020304" pitchFamily="18" charset="0"/>
                <a:cs typeface="Times New Roman" panose="02020603050405020304" pitchFamily="18" charset="0"/>
              </a:rPr>
              <a:t>n this day and age, it is extremely difficult to decide whether the news we come across is real or not. There are very few options to check the authenticity and all of them are sophisticated and not accessible to the average person. There is an acute need for a web-based fact-checking platform that harnesses the power of Machine Learning to provide us with that opportunity.</a:t>
            </a:r>
          </a:p>
          <a:p>
            <a:pPr algn="l"/>
            <a:endParaRPr lang="en-US" sz="24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this project we will work through NLP. We will remove the stop words, use </a:t>
            </a:r>
            <a:r>
              <a:rPr lang="en-US" sz="2400" dirty="0" err="1">
                <a:latin typeface="Times New Roman" panose="02020603050405020304" pitchFamily="18" charset="0"/>
                <a:cs typeface="Times New Roman" panose="02020603050405020304" pitchFamily="18" charset="0"/>
              </a:rPr>
              <a:t>tf-idf</a:t>
            </a:r>
            <a:r>
              <a:rPr lang="en-US" sz="2400" dirty="0">
                <a:latin typeface="Times New Roman" panose="02020603050405020304" pitchFamily="18" charset="0"/>
                <a:cs typeface="Times New Roman" panose="02020603050405020304" pitchFamily="18" charset="0"/>
              </a:rPr>
              <a:t> vectorization, drop unnecessary columns, visualize our data and fit models like logistic regression, random forest, gradient boosting, decision tree and at last will create a web interface through which user can check the news article by giving them as an input and get their output as “ fake news or true news”.</a:t>
            </a:r>
            <a:endParaRPr lang="en-IN" sz="2400" dirty="0">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7E5BF221-4B42-4820-1070-C4938607E5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967" y="201490"/>
            <a:ext cx="6396065" cy="920873"/>
          </a:xfrm>
          <a:prstGeom prst="rect">
            <a:avLst/>
          </a:prstGeom>
        </p:spPr>
      </p:pic>
    </p:spTree>
    <p:extLst>
      <p:ext uri="{BB962C8B-B14F-4D97-AF65-F5344CB8AC3E}">
        <p14:creationId xmlns:p14="http://schemas.microsoft.com/office/powerpoint/2010/main" val="18085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70EE783-FA31-7556-8406-EB31672F5A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5" name="Picture 4">
            <a:extLst>
              <a:ext uri="{FF2B5EF4-FFF2-40B4-BE49-F238E27FC236}">
                <a16:creationId xmlns:a16="http://schemas.microsoft.com/office/drawing/2014/main" id="{FD52FE02-8892-B280-5FEF-8BBDA07C5F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967" y="201490"/>
            <a:ext cx="6396065" cy="920873"/>
          </a:xfrm>
          <a:prstGeom prst="rect">
            <a:avLst/>
          </a:prstGeom>
        </p:spPr>
      </p:pic>
      <p:sp>
        <p:nvSpPr>
          <p:cNvPr id="8" name="Title 1">
            <a:extLst>
              <a:ext uri="{FF2B5EF4-FFF2-40B4-BE49-F238E27FC236}">
                <a16:creationId xmlns:a16="http://schemas.microsoft.com/office/drawing/2014/main" id="{C4FCECE5-3A92-A90E-423B-717736F11C90}"/>
              </a:ext>
            </a:extLst>
          </p:cNvPr>
          <p:cNvSpPr>
            <a:spLocks noGrp="1"/>
          </p:cNvSpPr>
          <p:nvPr>
            <p:ph type="title"/>
          </p:nvPr>
        </p:nvSpPr>
        <p:spPr>
          <a:xfrm>
            <a:off x="6643527" y="1394784"/>
            <a:ext cx="4103825" cy="610997"/>
          </a:xfr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p>
            <a:pPr algn="ctr"/>
            <a:r>
              <a:rPr lang="en-US" sz="4000" dirty="0">
                <a:latin typeface="Times New Roman" panose="02020603050405020304" pitchFamily="18" charset="0"/>
                <a:cs typeface="Times New Roman" panose="02020603050405020304" pitchFamily="18" charset="0"/>
              </a:rPr>
              <a:t>Methodology</a:t>
            </a:r>
            <a:endParaRPr lang="en-IN" sz="4000"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3012BE98-FD83-A461-D887-A4E09C897F2E}"/>
              </a:ext>
            </a:extLst>
          </p:cNvPr>
          <p:cNvSpPr txBox="1">
            <a:spLocks/>
          </p:cNvSpPr>
          <p:nvPr/>
        </p:nvSpPr>
        <p:spPr>
          <a:xfrm>
            <a:off x="5748509" y="2349910"/>
            <a:ext cx="6092891" cy="4109884"/>
          </a:xfrm>
          <a:prstGeom prst="rect">
            <a:avLst/>
          </a:prstGeom>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4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accent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accent5"/>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accent5"/>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9pPr>
          </a:lstStyle>
          <a:p>
            <a:pPr marL="457200" indent="-457200">
              <a:buFont typeface="Arial" panose="020B0604020202020204" pitchFamily="34" charset="0"/>
              <a:buChar char="•"/>
            </a:pPr>
            <a:r>
              <a:rPr lang="en-US" sz="3400" dirty="0">
                <a:solidFill>
                  <a:schemeClr val="tx1"/>
                </a:solidFill>
                <a:latin typeface="Times New Roman" panose="02020603050405020304" pitchFamily="18" charset="0"/>
                <a:cs typeface="Times New Roman" panose="02020603050405020304" pitchFamily="18" charset="0"/>
              </a:rPr>
              <a:t>Collecting dataset related to Fake News Analysis. </a:t>
            </a:r>
          </a:p>
          <a:p>
            <a:pPr marL="457200" indent="-457200">
              <a:buFont typeface="Arial" panose="020B0604020202020204" pitchFamily="34" charset="0"/>
              <a:buChar char="•"/>
            </a:pPr>
            <a:r>
              <a:rPr lang="en-IN" sz="3400" dirty="0">
                <a:solidFill>
                  <a:schemeClr val="tx1"/>
                </a:solidFill>
                <a:latin typeface="Times New Roman" panose="02020603050405020304" pitchFamily="18" charset="0"/>
                <a:cs typeface="Times New Roman" panose="02020603050405020304" pitchFamily="18" charset="0"/>
              </a:rPr>
              <a:t>Loading and Analysing dataset. </a:t>
            </a:r>
          </a:p>
          <a:p>
            <a:pPr marL="457200" indent="-457200">
              <a:buFont typeface="Arial" panose="020B0604020202020204" pitchFamily="34" charset="0"/>
              <a:buChar char="•"/>
            </a:pPr>
            <a:r>
              <a:rPr lang="en-US" sz="3400" dirty="0">
                <a:solidFill>
                  <a:schemeClr val="tx1"/>
                </a:solidFill>
                <a:latin typeface="Times New Roman" panose="02020603050405020304" pitchFamily="18" charset="0"/>
                <a:cs typeface="Times New Roman" panose="02020603050405020304" pitchFamily="18" charset="0"/>
              </a:rPr>
              <a:t>Building of a new dataset from the set of two datasets.</a:t>
            </a:r>
            <a:endParaRPr lang="en-IN" sz="34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3400" dirty="0">
                <a:solidFill>
                  <a:schemeClr val="tx1"/>
                </a:solidFill>
                <a:latin typeface="Times New Roman" panose="02020603050405020304" pitchFamily="18" charset="0"/>
                <a:cs typeface="Times New Roman" panose="02020603050405020304" pitchFamily="18" charset="0"/>
              </a:rPr>
              <a:t>Preprocessing of the dataset. </a:t>
            </a:r>
          </a:p>
          <a:p>
            <a:pPr marL="457200" indent="-457200">
              <a:buFont typeface="Arial" panose="020B0604020202020204" pitchFamily="34" charset="0"/>
              <a:buChar char="•"/>
            </a:pPr>
            <a:r>
              <a:rPr lang="en-US" sz="3400" dirty="0">
                <a:solidFill>
                  <a:schemeClr val="tx1"/>
                </a:solidFill>
                <a:latin typeface="Times New Roman" panose="02020603050405020304" pitchFamily="18" charset="0"/>
                <a:cs typeface="Times New Roman" panose="02020603050405020304" pitchFamily="18" charset="0"/>
              </a:rPr>
              <a:t>Visualization of the data according to the need and also used </a:t>
            </a:r>
            <a:r>
              <a:rPr lang="en-US" sz="3400" dirty="0" err="1">
                <a:solidFill>
                  <a:schemeClr val="tx1"/>
                </a:solidFill>
                <a:latin typeface="Times New Roman" panose="02020603050405020304" pitchFamily="18" charset="0"/>
                <a:cs typeface="Times New Roman" panose="02020603050405020304" pitchFamily="18" charset="0"/>
              </a:rPr>
              <a:t>wordcloud</a:t>
            </a:r>
            <a:r>
              <a:rPr lang="en-US" sz="3400" dirty="0">
                <a:solidFill>
                  <a:schemeClr val="tx1"/>
                </a:solidFill>
                <a:latin typeface="Times New Roman" panose="02020603050405020304" pitchFamily="18" charset="0"/>
                <a:cs typeface="Times New Roman" panose="02020603050405020304" pitchFamily="18" charset="0"/>
              </a:rPr>
              <a:t> for effective visualization.</a:t>
            </a:r>
            <a:endParaRPr lang="en-IN" sz="34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400" dirty="0">
                <a:solidFill>
                  <a:schemeClr val="tx1"/>
                </a:solidFill>
                <a:latin typeface="Times New Roman" panose="02020603050405020304" pitchFamily="18" charset="0"/>
                <a:cs typeface="Times New Roman" panose="02020603050405020304" pitchFamily="18" charset="0"/>
              </a:rPr>
              <a:t>Splitting the dataset into training and testing sets.</a:t>
            </a:r>
            <a:endParaRPr lang="en-IN" sz="34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400" dirty="0">
                <a:solidFill>
                  <a:schemeClr val="tx1"/>
                </a:solidFill>
                <a:latin typeface="Times New Roman" panose="02020603050405020304" pitchFamily="18" charset="0"/>
                <a:cs typeface="Times New Roman" panose="02020603050405020304" pitchFamily="18" charset="0"/>
              </a:rPr>
              <a:t>Choose a Learning Model or Schema for training the dataset. </a:t>
            </a:r>
            <a:endParaRPr lang="en-IN" sz="34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400" dirty="0">
                <a:solidFill>
                  <a:schemeClr val="tx1"/>
                </a:solidFill>
                <a:latin typeface="Times New Roman" panose="02020603050405020304" pitchFamily="18" charset="0"/>
                <a:cs typeface="Times New Roman" panose="02020603050405020304" pitchFamily="18" charset="0"/>
              </a:rPr>
              <a:t> Fitting the Model with proper parameters and Predicting a feasible outcome(likelihood).</a:t>
            </a:r>
            <a:endParaRPr lang="en-IN" sz="34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400" dirty="0">
                <a:solidFill>
                  <a:schemeClr val="tx1"/>
                </a:solidFill>
                <a:latin typeface="Times New Roman" panose="02020603050405020304" pitchFamily="18" charset="0"/>
                <a:cs typeface="Times New Roman" panose="02020603050405020304" pitchFamily="18" charset="0"/>
              </a:rPr>
              <a:t>Determining the Model Accuracy Score.</a:t>
            </a:r>
            <a:endParaRPr lang="en-IN" sz="34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400" dirty="0">
                <a:solidFill>
                  <a:schemeClr val="tx1"/>
                </a:solidFill>
                <a:latin typeface="Times New Roman" panose="02020603050405020304" pitchFamily="18" charset="0"/>
                <a:cs typeface="Times New Roman" panose="02020603050405020304" pitchFamily="18" charset="0"/>
              </a:rPr>
              <a:t>Testing the Model and creating a classification report of them.</a:t>
            </a:r>
            <a:endParaRPr lang="en-IN" sz="34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400" dirty="0">
                <a:solidFill>
                  <a:schemeClr val="tx1"/>
                </a:solidFill>
                <a:latin typeface="Times New Roman" panose="02020603050405020304" pitchFamily="18" charset="0"/>
                <a:cs typeface="Times New Roman" panose="02020603050405020304" pitchFamily="18" charset="0"/>
              </a:rPr>
              <a:t>Testing the Model with a random news feed from the dataset to verify it’s performance and how well it can guess correctly.</a:t>
            </a:r>
            <a:endParaRPr lang="en-IN" sz="3400" dirty="0">
              <a:solidFill>
                <a:schemeClr val="tx1"/>
              </a:solidFill>
              <a:latin typeface="Times New Roman" panose="02020603050405020304" pitchFamily="18" charset="0"/>
              <a:cs typeface="Times New Roman" panose="02020603050405020304" pitchFamily="18" charset="0"/>
            </a:endParaRPr>
          </a:p>
          <a:p>
            <a:endParaRPr lang="en-IN" sz="1300" dirty="0"/>
          </a:p>
        </p:txBody>
      </p:sp>
      <p:pic>
        <p:nvPicPr>
          <p:cNvPr id="2" name="Picture 1" descr="A diagram of data analysis">
            <a:extLst>
              <a:ext uri="{FF2B5EF4-FFF2-40B4-BE49-F238E27FC236}">
                <a16:creationId xmlns:a16="http://schemas.microsoft.com/office/drawing/2014/main" id="{8F45C0E8-0B59-8088-754B-D4186A593D27}"/>
              </a:ext>
            </a:extLst>
          </p:cNvPr>
          <p:cNvPicPr>
            <a:picLocks noChangeAspect="1"/>
          </p:cNvPicPr>
          <p:nvPr/>
        </p:nvPicPr>
        <p:blipFill>
          <a:blip r:embed="rId4"/>
          <a:stretch>
            <a:fillRect/>
          </a:stretch>
        </p:blipFill>
        <p:spPr>
          <a:xfrm>
            <a:off x="-54260" y="1394783"/>
            <a:ext cx="5802770" cy="5304927"/>
          </a:xfrm>
          <a:prstGeom prst="rect">
            <a:avLst/>
          </a:prstGeom>
        </p:spPr>
      </p:pic>
    </p:spTree>
    <p:extLst>
      <p:ext uri="{BB962C8B-B14F-4D97-AF65-F5344CB8AC3E}">
        <p14:creationId xmlns:p14="http://schemas.microsoft.com/office/powerpoint/2010/main" val="10164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70EE783-FA31-7556-8406-EB31672F5A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5" name="Picture 4">
            <a:extLst>
              <a:ext uri="{FF2B5EF4-FFF2-40B4-BE49-F238E27FC236}">
                <a16:creationId xmlns:a16="http://schemas.microsoft.com/office/drawing/2014/main" id="{FD52FE02-8892-B280-5FEF-8BBDA07C5F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1629" y="186211"/>
            <a:ext cx="4328742" cy="623230"/>
          </a:xfrm>
          <a:prstGeom prst="rect">
            <a:avLst/>
          </a:prstGeom>
        </p:spPr>
      </p:pic>
      <p:sp>
        <p:nvSpPr>
          <p:cNvPr id="8" name="Title 1">
            <a:extLst>
              <a:ext uri="{FF2B5EF4-FFF2-40B4-BE49-F238E27FC236}">
                <a16:creationId xmlns:a16="http://schemas.microsoft.com/office/drawing/2014/main" id="{C4FCECE5-3A92-A90E-423B-717736F11C90}"/>
              </a:ext>
            </a:extLst>
          </p:cNvPr>
          <p:cNvSpPr>
            <a:spLocks noGrp="1"/>
          </p:cNvSpPr>
          <p:nvPr>
            <p:ph type="title"/>
          </p:nvPr>
        </p:nvSpPr>
        <p:spPr>
          <a:xfrm>
            <a:off x="6610307" y="1065988"/>
            <a:ext cx="4103825" cy="610997"/>
          </a:xfr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p>
            <a:pPr algn="ctr"/>
            <a:r>
              <a:rPr lang="en-US" sz="4000" dirty="0">
                <a:latin typeface="Times New Roman" panose="02020603050405020304" pitchFamily="18" charset="0"/>
                <a:cs typeface="Times New Roman" panose="02020603050405020304" pitchFamily="18" charset="0"/>
              </a:rPr>
              <a:t>Data Collection</a:t>
            </a:r>
            <a:endParaRPr lang="en-IN" sz="4000"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3012BE98-FD83-A461-D887-A4E09C897F2E}"/>
              </a:ext>
            </a:extLst>
          </p:cNvPr>
          <p:cNvSpPr txBox="1">
            <a:spLocks/>
          </p:cNvSpPr>
          <p:nvPr/>
        </p:nvSpPr>
        <p:spPr>
          <a:xfrm>
            <a:off x="5743592" y="1902813"/>
            <a:ext cx="6092891" cy="4390705"/>
          </a:xfrm>
          <a:prstGeom prst="rect">
            <a:avLst/>
          </a:prstGeom>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accent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accent5"/>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accent5"/>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accent5"/>
                </a:solidFill>
                <a:latin typeface="+mn-lt"/>
                <a:ea typeface="+mn-ea"/>
                <a:cs typeface="+mn-cs"/>
              </a:defRPr>
            </a:lvl9pPr>
          </a:lstStyle>
          <a:p>
            <a:pPr marL="0" lvl="0" indent="0">
              <a:buNone/>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our quest for accurate fake news detection, we employed a comprehensive approach by integrating multiple datasets. By combining these datasets, we can create a robust and diverse collection of news articles, ensuring a more thorough analysis</a:t>
            </a:r>
            <a:r>
              <a:rPr lang="en-US"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pPr marL="0" lvl="0" indent="0">
              <a:buNone/>
            </a:pPr>
            <a:endParaRPr lang="en-US" sz="19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buNone/>
            </a:pPr>
            <a:r>
              <a:rPr lang="en-US" sz="1900" b="1" dirty="0">
                <a:solidFill>
                  <a:schemeClr val="tx1"/>
                </a:solidFill>
                <a:effectLst/>
                <a:ea typeface="Times New Roman" panose="02020603050405020304" pitchFamily="18" charset="0"/>
                <a:cs typeface="Times New Roman" panose="02020603050405020304" pitchFamily="18" charset="0"/>
              </a:rPr>
              <a:t>The dataset contains </a:t>
            </a:r>
            <a:r>
              <a:rPr lang="en-US" sz="1900" b="1" dirty="0">
                <a:solidFill>
                  <a:schemeClr val="tx1"/>
                </a:solidFill>
                <a:ea typeface="Times New Roman" panose="02020603050405020304" pitchFamily="18" charset="0"/>
                <a:cs typeface="Times New Roman" panose="02020603050405020304" pitchFamily="18" charset="0"/>
              </a:rPr>
              <a:t>the following a</a:t>
            </a:r>
            <a:r>
              <a:rPr lang="en-US" sz="1900" b="1" dirty="0">
                <a:solidFill>
                  <a:schemeClr val="tx1"/>
                </a:solidFill>
                <a:effectLst/>
                <a:ea typeface="Times New Roman" panose="02020603050405020304" pitchFamily="18" charset="0"/>
                <a:cs typeface="Times New Roman" panose="02020603050405020304" pitchFamily="18" charset="0"/>
              </a:rPr>
              <a:t>ttributes :-</a:t>
            </a:r>
          </a:p>
          <a:p>
            <a:pPr marL="342900" lvl="0" indent="-342900">
              <a:buFont typeface="Symbol" panose="05050102010706020507" pitchFamily="18" charset="2"/>
              <a:buChar char=""/>
            </a:pPr>
            <a:r>
              <a:rPr lang="en-US" sz="1900" b="1" dirty="0">
                <a:solidFill>
                  <a:schemeClr val="tx1"/>
                </a:solidFill>
                <a:effectLst/>
                <a:ea typeface="Times New Roman" panose="02020603050405020304" pitchFamily="18" charset="0"/>
                <a:cs typeface="Times New Roman" panose="02020603050405020304" pitchFamily="18" charset="0"/>
              </a:rPr>
              <a:t>Title: the title of a news article </a:t>
            </a:r>
          </a:p>
          <a:p>
            <a:pPr marL="342900" lvl="0" indent="-342900">
              <a:buFont typeface="Symbol" panose="05050102010706020507" pitchFamily="18" charset="2"/>
              <a:buChar char=""/>
            </a:pPr>
            <a:r>
              <a:rPr lang="en-US" sz="1900" b="1" dirty="0">
                <a:solidFill>
                  <a:schemeClr val="tx1"/>
                </a:solidFill>
                <a:effectLst/>
                <a:ea typeface="Times New Roman" panose="02020603050405020304" pitchFamily="18" charset="0"/>
                <a:cs typeface="Times New Roman" panose="02020603050405020304" pitchFamily="18" charset="0"/>
              </a:rPr>
              <a:t>subject: type of the news article</a:t>
            </a:r>
          </a:p>
          <a:p>
            <a:pPr marL="342900" lvl="0" indent="-342900">
              <a:buFont typeface="Symbol" panose="05050102010706020507" pitchFamily="18" charset="2"/>
              <a:buChar char=""/>
            </a:pPr>
            <a:r>
              <a:rPr lang="en-US" sz="1900" b="1" dirty="0">
                <a:solidFill>
                  <a:schemeClr val="tx1"/>
                </a:solidFill>
                <a:effectLst/>
                <a:ea typeface="Times New Roman" panose="02020603050405020304" pitchFamily="18" charset="0"/>
                <a:cs typeface="Times New Roman" panose="02020603050405020304" pitchFamily="18" charset="0"/>
              </a:rPr>
              <a:t>text: the text of the article; could be incomplete</a:t>
            </a:r>
          </a:p>
          <a:p>
            <a:pPr marL="342900" lvl="0" indent="-342900">
              <a:buFont typeface="Symbol" panose="05050102010706020507" pitchFamily="18" charset="2"/>
              <a:buChar char=""/>
            </a:pPr>
            <a:r>
              <a:rPr lang="en-US" sz="1900" b="1" dirty="0">
                <a:solidFill>
                  <a:schemeClr val="tx1"/>
                </a:solidFill>
                <a:effectLst/>
                <a:ea typeface="Times New Roman" panose="02020603050405020304" pitchFamily="18" charset="0"/>
                <a:cs typeface="Times New Roman" panose="02020603050405020304" pitchFamily="18" charset="0"/>
              </a:rPr>
              <a:t>date: date of the news</a:t>
            </a:r>
          </a:p>
          <a:p>
            <a:pPr marL="342900" lvl="0" indent="-342900">
              <a:buFont typeface="Symbol" panose="05050102010706020507" pitchFamily="18" charset="2"/>
              <a:buChar char=""/>
            </a:pPr>
            <a:r>
              <a:rPr lang="en-IN" sz="1900" b="1" dirty="0">
                <a:solidFill>
                  <a:schemeClr val="tx1"/>
                </a:solidFill>
                <a:effectLst/>
                <a:ea typeface="Times New Roman" panose="02020603050405020304" pitchFamily="18" charset="0"/>
                <a:cs typeface="Times New Roman" panose="02020603050405020304" pitchFamily="18" charset="0"/>
              </a:rPr>
              <a:t>The conclusion that the information might not be trustworthy. </a:t>
            </a:r>
          </a:p>
          <a:p>
            <a:pPr marL="742950" lvl="1" indent="-285750">
              <a:buFont typeface="Courier New" panose="02070309020205020404" pitchFamily="49" charset="0"/>
              <a:buChar char="o"/>
            </a:pPr>
            <a:r>
              <a:rPr lang="en-IN" sz="1900" b="1" dirty="0">
                <a:solidFill>
                  <a:schemeClr val="tx1"/>
                </a:solidFill>
                <a:effectLst/>
                <a:ea typeface="Times New Roman" panose="02020603050405020304" pitchFamily="18" charset="0"/>
                <a:cs typeface="Times New Roman" panose="02020603050405020304" pitchFamily="18" charset="0"/>
              </a:rPr>
              <a:t>Fake : Untrustworthy or False News</a:t>
            </a:r>
          </a:p>
          <a:p>
            <a:pPr marL="742950" lvl="1" indent="-285750">
              <a:spcAft>
                <a:spcPts val="1000"/>
              </a:spcAft>
              <a:buFont typeface="Courier New" panose="02070309020205020404" pitchFamily="49" charset="0"/>
              <a:buChar char="o"/>
            </a:pPr>
            <a:r>
              <a:rPr lang="en-IN" sz="1900" b="1" dirty="0">
                <a:solidFill>
                  <a:schemeClr val="tx1"/>
                </a:solidFill>
                <a:effectLst/>
                <a:ea typeface="Times New Roman" panose="02020603050405020304" pitchFamily="18" charset="0"/>
                <a:cs typeface="Times New Roman" panose="02020603050405020304" pitchFamily="18" charset="0"/>
              </a:rPr>
              <a:t>true : Reliable or Accurate News</a:t>
            </a:r>
          </a:p>
          <a:p>
            <a:endParaRPr lang="en-IN" sz="1300" dirty="0"/>
          </a:p>
        </p:txBody>
      </p:sp>
      <p:pic>
        <p:nvPicPr>
          <p:cNvPr id="4" name="Picture 3">
            <a:extLst>
              <a:ext uri="{FF2B5EF4-FFF2-40B4-BE49-F238E27FC236}">
                <a16:creationId xmlns:a16="http://schemas.microsoft.com/office/drawing/2014/main" id="{44E4B7C7-3E57-8D94-AAE0-980659C941F1}"/>
              </a:ext>
            </a:extLst>
          </p:cNvPr>
          <p:cNvPicPr>
            <a:picLocks noChangeAspect="1"/>
          </p:cNvPicPr>
          <p:nvPr/>
        </p:nvPicPr>
        <p:blipFill>
          <a:blip r:embed="rId4"/>
          <a:stretch>
            <a:fillRect/>
          </a:stretch>
        </p:blipFill>
        <p:spPr>
          <a:xfrm>
            <a:off x="186813" y="1096882"/>
            <a:ext cx="5132439" cy="2475271"/>
          </a:xfrm>
          <a:prstGeom prst="rect">
            <a:avLst/>
          </a:prstGeom>
        </p:spPr>
      </p:pic>
      <p:pic>
        <p:nvPicPr>
          <p:cNvPr id="10" name="Picture 9">
            <a:extLst>
              <a:ext uri="{FF2B5EF4-FFF2-40B4-BE49-F238E27FC236}">
                <a16:creationId xmlns:a16="http://schemas.microsoft.com/office/drawing/2014/main" id="{37A1271D-8E40-4F30-ED4C-F199C9D64D4F}"/>
              </a:ext>
            </a:extLst>
          </p:cNvPr>
          <p:cNvPicPr>
            <a:picLocks noChangeAspect="1"/>
          </p:cNvPicPr>
          <p:nvPr/>
        </p:nvPicPr>
        <p:blipFill>
          <a:blip r:embed="rId5"/>
          <a:stretch>
            <a:fillRect/>
          </a:stretch>
        </p:blipFill>
        <p:spPr>
          <a:xfrm>
            <a:off x="152399" y="3775587"/>
            <a:ext cx="5201265" cy="2738886"/>
          </a:xfrm>
          <a:prstGeom prst="rect">
            <a:avLst/>
          </a:prstGeom>
        </p:spPr>
      </p:pic>
    </p:spTree>
    <p:extLst>
      <p:ext uri="{BB962C8B-B14F-4D97-AF65-F5344CB8AC3E}">
        <p14:creationId xmlns:p14="http://schemas.microsoft.com/office/powerpoint/2010/main" val="2667964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510DD5B-FBEF-4FEA-56D9-2D1FE19FB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60" y="-27384"/>
            <a:ext cx="12246260" cy="6885384"/>
          </a:xfrm>
          <a:prstGeom prst="rect">
            <a:avLst/>
          </a:prstGeom>
        </p:spPr>
      </p:pic>
      <p:pic>
        <p:nvPicPr>
          <p:cNvPr id="3" name="Picture 2">
            <a:extLst>
              <a:ext uri="{FF2B5EF4-FFF2-40B4-BE49-F238E27FC236}">
                <a16:creationId xmlns:a16="http://schemas.microsoft.com/office/drawing/2014/main" id="{C9F327E8-16DE-C966-A394-6BF2B0A74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86" y="120778"/>
            <a:ext cx="5390627" cy="776115"/>
          </a:xfrm>
          <a:prstGeom prst="rect">
            <a:avLst/>
          </a:prstGeom>
        </p:spPr>
      </p:pic>
      <p:pic>
        <p:nvPicPr>
          <p:cNvPr id="4" name="Content Placeholder 3">
            <a:extLst>
              <a:ext uri="{FF2B5EF4-FFF2-40B4-BE49-F238E27FC236}">
                <a16:creationId xmlns:a16="http://schemas.microsoft.com/office/drawing/2014/main" id="{180EFA49-C0F6-0BB1-2DA6-773B5BDE1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496" y="1877960"/>
            <a:ext cx="8396748" cy="4715269"/>
          </a:xfrm>
          <a:prstGeom prst="rect">
            <a:avLst/>
          </a:prstGeom>
        </p:spPr>
      </p:pic>
      <p:sp>
        <p:nvSpPr>
          <p:cNvPr id="5" name="Title 1">
            <a:extLst>
              <a:ext uri="{FF2B5EF4-FFF2-40B4-BE49-F238E27FC236}">
                <a16:creationId xmlns:a16="http://schemas.microsoft.com/office/drawing/2014/main" id="{41F4D511-3AF2-A1C7-77AC-3CDE27BA9AFE}"/>
              </a:ext>
            </a:extLst>
          </p:cNvPr>
          <p:cNvSpPr txBox="1">
            <a:spLocks/>
          </p:cNvSpPr>
          <p:nvPr/>
        </p:nvSpPr>
        <p:spPr>
          <a:xfrm>
            <a:off x="4044086" y="1081928"/>
            <a:ext cx="4103825" cy="610997"/>
          </a:xfrm>
          <a:prstGeom prst="rect">
            <a:avLst/>
          </a:prstGeom>
          <a:solidFill>
            <a:srgbClr val="C00000"/>
          </a:solidFill>
        </p:spPr>
        <p:style>
          <a:lnRef idx="2">
            <a:schemeClr val="accent3">
              <a:shade val="15000"/>
            </a:schemeClr>
          </a:lnRef>
          <a:fillRef idx="1">
            <a:schemeClr val="accent3"/>
          </a:fillRef>
          <a:effectRef idx="0">
            <a:schemeClr val="accent3"/>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000" dirty="0">
                <a:latin typeface="Times New Roman" panose="02020603050405020304" pitchFamily="18" charset="0"/>
                <a:cs typeface="Times New Roman" panose="02020603050405020304" pitchFamily="18" charset="0"/>
              </a:rPr>
              <a:t>Flowchart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091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1857</Words>
  <Application>Microsoft Office PowerPoint</Application>
  <PresentationFormat>Widescreen</PresentationFormat>
  <Paragraphs>129</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Abadi</vt:lpstr>
      <vt:lpstr>Arial</vt:lpstr>
      <vt:lpstr>Calibri</vt:lpstr>
      <vt:lpstr>Calibri Light</vt:lpstr>
      <vt:lpstr>Courier New</vt:lpstr>
      <vt:lpstr>Garamond</vt:lpstr>
      <vt:lpstr>Symbol</vt:lpstr>
      <vt:lpstr>Times New Roman</vt:lpstr>
      <vt:lpstr>Wingdings</vt:lpstr>
      <vt:lpstr>Office Theme</vt:lpstr>
      <vt:lpstr>PowerPoint Presentation</vt:lpstr>
      <vt:lpstr> MAJOR PROJECT FAKE NEWS DETECTION</vt:lpstr>
      <vt:lpstr>PowerPoint Presentation</vt:lpstr>
      <vt:lpstr>Introduction</vt:lpstr>
      <vt:lpstr>Objectives</vt:lpstr>
      <vt:lpstr> Problem Statement</vt:lpstr>
      <vt:lpstr>Methodology</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Representing the output in web browser </vt:lpstr>
      <vt:lpstr>Result And Discussion </vt:lpstr>
      <vt:lpstr> CONCLUSION</vt:lpstr>
      <vt:lpstr> FUTURE WORK</vt:lpstr>
      <vt:lpstr>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Samiksha ....</dc:creator>
  <cp:lastModifiedBy>Samiksha ....</cp:lastModifiedBy>
  <cp:revision>2</cp:revision>
  <dcterms:created xsi:type="dcterms:W3CDTF">2024-07-29T16:54:39Z</dcterms:created>
  <dcterms:modified xsi:type="dcterms:W3CDTF">2024-07-30T20:00:35Z</dcterms:modified>
</cp:coreProperties>
</file>